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8288000" cy="27432000"/>
  <p:notesSz cx="6858000" cy="9144000"/>
  <p:defaultTextStyle>
    <a:defPPr>
      <a:defRPr lang="en-US"/>
    </a:defPPr>
    <a:lvl1pPr marL="0" algn="l" defTabSz="3731733" rtl="0" eaLnBrk="1" latinLnBrk="0" hangingPunct="1">
      <a:defRPr sz="7400" kern="1200">
        <a:solidFill>
          <a:schemeClr val="tx1"/>
        </a:solidFill>
        <a:latin typeface="+mn-lt"/>
        <a:ea typeface="+mn-ea"/>
        <a:cs typeface="+mn-cs"/>
      </a:defRPr>
    </a:lvl1pPr>
    <a:lvl2pPr marL="1865866" algn="l" defTabSz="3731733" rtl="0" eaLnBrk="1" latinLnBrk="0" hangingPunct="1">
      <a:defRPr sz="7400" kern="1200">
        <a:solidFill>
          <a:schemeClr val="tx1"/>
        </a:solidFill>
        <a:latin typeface="+mn-lt"/>
        <a:ea typeface="+mn-ea"/>
        <a:cs typeface="+mn-cs"/>
      </a:defRPr>
    </a:lvl2pPr>
    <a:lvl3pPr marL="3731733" algn="l" defTabSz="3731733" rtl="0" eaLnBrk="1" latinLnBrk="0" hangingPunct="1">
      <a:defRPr sz="7400" kern="1200">
        <a:solidFill>
          <a:schemeClr val="tx1"/>
        </a:solidFill>
        <a:latin typeface="+mn-lt"/>
        <a:ea typeface="+mn-ea"/>
        <a:cs typeface="+mn-cs"/>
      </a:defRPr>
    </a:lvl3pPr>
    <a:lvl4pPr marL="5597599" algn="l" defTabSz="3731733" rtl="0" eaLnBrk="1" latinLnBrk="0" hangingPunct="1">
      <a:defRPr sz="7400" kern="1200">
        <a:solidFill>
          <a:schemeClr val="tx1"/>
        </a:solidFill>
        <a:latin typeface="+mn-lt"/>
        <a:ea typeface="+mn-ea"/>
        <a:cs typeface="+mn-cs"/>
      </a:defRPr>
    </a:lvl4pPr>
    <a:lvl5pPr marL="7463465" algn="l" defTabSz="3731733" rtl="0" eaLnBrk="1" latinLnBrk="0" hangingPunct="1">
      <a:defRPr sz="7400" kern="1200">
        <a:solidFill>
          <a:schemeClr val="tx1"/>
        </a:solidFill>
        <a:latin typeface="+mn-lt"/>
        <a:ea typeface="+mn-ea"/>
        <a:cs typeface="+mn-cs"/>
      </a:defRPr>
    </a:lvl5pPr>
    <a:lvl6pPr marL="9329331" algn="l" defTabSz="3731733" rtl="0" eaLnBrk="1" latinLnBrk="0" hangingPunct="1">
      <a:defRPr sz="7400" kern="1200">
        <a:solidFill>
          <a:schemeClr val="tx1"/>
        </a:solidFill>
        <a:latin typeface="+mn-lt"/>
        <a:ea typeface="+mn-ea"/>
        <a:cs typeface="+mn-cs"/>
      </a:defRPr>
    </a:lvl6pPr>
    <a:lvl7pPr marL="11195197" algn="l" defTabSz="3731733" rtl="0" eaLnBrk="1" latinLnBrk="0" hangingPunct="1">
      <a:defRPr sz="7400" kern="1200">
        <a:solidFill>
          <a:schemeClr val="tx1"/>
        </a:solidFill>
        <a:latin typeface="+mn-lt"/>
        <a:ea typeface="+mn-ea"/>
        <a:cs typeface="+mn-cs"/>
      </a:defRPr>
    </a:lvl7pPr>
    <a:lvl8pPr marL="13061063" algn="l" defTabSz="3731733" rtl="0" eaLnBrk="1" latinLnBrk="0" hangingPunct="1">
      <a:defRPr sz="7400" kern="1200">
        <a:solidFill>
          <a:schemeClr val="tx1"/>
        </a:solidFill>
        <a:latin typeface="+mn-lt"/>
        <a:ea typeface="+mn-ea"/>
        <a:cs typeface="+mn-cs"/>
      </a:defRPr>
    </a:lvl8pPr>
    <a:lvl9pPr marL="14926929" algn="l" defTabSz="3731733"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5760">
          <p15:clr>
            <a:srgbClr val="A4A3A4"/>
          </p15:clr>
        </p15:guide>
        <p15:guide id="3" orient="horz" pos="87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8" d="100"/>
          <a:sy n="28" d="100"/>
        </p:scale>
        <p:origin x="3234" y="36"/>
      </p:cViewPr>
      <p:guideLst>
        <p:guide orient="horz" pos="8640"/>
        <p:guide pos="5760"/>
        <p:guide orient="horz" pos="87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61C05B-F879-4EA7-BFF1-EE2A2ABEF247}" type="datetimeFigureOut">
              <a:rPr lang="en-US" smtClean="0"/>
              <a:pPr/>
              <a:t>11/20/2018</a:t>
            </a:fld>
            <a:endParaRPr lang="en-US"/>
          </a:p>
        </p:txBody>
      </p:sp>
      <p:sp>
        <p:nvSpPr>
          <p:cNvPr id="4" name="Slide Image Placeholder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A8DB8A-1E22-4795-A9FC-E4849A5AF1AC}" type="slidenum">
              <a:rPr lang="en-US" smtClean="0"/>
              <a:pPr/>
              <a:t>‹#›</a:t>
            </a:fld>
            <a:endParaRPr lang="en-US"/>
          </a:p>
        </p:txBody>
      </p:sp>
    </p:spTree>
    <p:extLst>
      <p:ext uri="{BB962C8B-B14F-4D97-AF65-F5344CB8AC3E}">
        <p14:creationId xmlns:p14="http://schemas.microsoft.com/office/powerpoint/2010/main" val="2636926560"/>
      </p:ext>
    </p:extLst>
  </p:cSld>
  <p:clrMap bg1="lt1" tx1="dk1" bg2="lt2" tx2="dk2" accent1="accent1" accent2="accent2" accent3="accent3" accent4="accent4" accent5="accent5" accent6="accent6" hlink="hlink" folHlink="folHlink"/>
  <p:notesStyle>
    <a:lvl1pPr marL="0" algn="l" defTabSz="3731733" rtl="0" eaLnBrk="1" latinLnBrk="0" hangingPunct="1">
      <a:defRPr sz="4900" kern="1200">
        <a:solidFill>
          <a:schemeClr val="tx1"/>
        </a:solidFill>
        <a:latin typeface="+mn-lt"/>
        <a:ea typeface="+mn-ea"/>
        <a:cs typeface="+mn-cs"/>
      </a:defRPr>
    </a:lvl1pPr>
    <a:lvl2pPr marL="1865866" algn="l" defTabSz="3731733" rtl="0" eaLnBrk="1" latinLnBrk="0" hangingPunct="1">
      <a:defRPr sz="4900" kern="1200">
        <a:solidFill>
          <a:schemeClr val="tx1"/>
        </a:solidFill>
        <a:latin typeface="+mn-lt"/>
        <a:ea typeface="+mn-ea"/>
        <a:cs typeface="+mn-cs"/>
      </a:defRPr>
    </a:lvl2pPr>
    <a:lvl3pPr marL="3731733" algn="l" defTabSz="3731733" rtl="0" eaLnBrk="1" latinLnBrk="0" hangingPunct="1">
      <a:defRPr sz="4900" kern="1200">
        <a:solidFill>
          <a:schemeClr val="tx1"/>
        </a:solidFill>
        <a:latin typeface="+mn-lt"/>
        <a:ea typeface="+mn-ea"/>
        <a:cs typeface="+mn-cs"/>
      </a:defRPr>
    </a:lvl3pPr>
    <a:lvl4pPr marL="5597599" algn="l" defTabSz="3731733" rtl="0" eaLnBrk="1" latinLnBrk="0" hangingPunct="1">
      <a:defRPr sz="4900" kern="1200">
        <a:solidFill>
          <a:schemeClr val="tx1"/>
        </a:solidFill>
        <a:latin typeface="+mn-lt"/>
        <a:ea typeface="+mn-ea"/>
        <a:cs typeface="+mn-cs"/>
      </a:defRPr>
    </a:lvl4pPr>
    <a:lvl5pPr marL="7463465" algn="l" defTabSz="3731733" rtl="0" eaLnBrk="1" latinLnBrk="0" hangingPunct="1">
      <a:defRPr sz="4900" kern="1200">
        <a:solidFill>
          <a:schemeClr val="tx1"/>
        </a:solidFill>
        <a:latin typeface="+mn-lt"/>
        <a:ea typeface="+mn-ea"/>
        <a:cs typeface="+mn-cs"/>
      </a:defRPr>
    </a:lvl5pPr>
    <a:lvl6pPr marL="9329331" algn="l" defTabSz="3731733" rtl="0" eaLnBrk="1" latinLnBrk="0" hangingPunct="1">
      <a:defRPr sz="4900" kern="1200">
        <a:solidFill>
          <a:schemeClr val="tx1"/>
        </a:solidFill>
        <a:latin typeface="+mn-lt"/>
        <a:ea typeface="+mn-ea"/>
        <a:cs typeface="+mn-cs"/>
      </a:defRPr>
    </a:lvl6pPr>
    <a:lvl7pPr marL="11195197" algn="l" defTabSz="3731733" rtl="0" eaLnBrk="1" latinLnBrk="0" hangingPunct="1">
      <a:defRPr sz="4900" kern="1200">
        <a:solidFill>
          <a:schemeClr val="tx1"/>
        </a:solidFill>
        <a:latin typeface="+mn-lt"/>
        <a:ea typeface="+mn-ea"/>
        <a:cs typeface="+mn-cs"/>
      </a:defRPr>
    </a:lvl7pPr>
    <a:lvl8pPr marL="13061063" algn="l" defTabSz="3731733" rtl="0" eaLnBrk="1" latinLnBrk="0" hangingPunct="1">
      <a:defRPr sz="4900" kern="1200">
        <a:solidFill>
          <a:schemeClr val="tx1"/>
        </a:solidFill>
        <a:latin typeface="+mn-lt"/>
        <a:ea typeface="+mn-ea"/>
        <a:cs typeface="+mn-cs"/>
      </a:defRPr>
    </a:lvl8pPr>
    <a:lvl9pPr marL="14926929" algn="l" defTabSz="3731733" rtl="0" eaLnBrk="1" latinLnBrk="0" hangingPunct="1">
      <a:defRPr sz="4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685800"/>
            <a:ext cx="228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A8DB8A-1E22-4795-A9FC-E4849A5AF1AC}" type="slidenum">
              <a:rPr lang="en-US" smtClean="0"/>
              <a:pPr/>
              <a:t>1</a:t>
            </a:fld>
            <a:endParaRPr lang="en-US"/>
          </a:p>
        </p:txBody>
      </p:sp>
    </p:spTree>
    <p:extLst>
      <p:ext uri="{BB962C8B-B14F-4D97-AF65-F5344CB8AC3E}">
        <p14:creationId xmlns:p14="http://schemas.microsoft.com/office/powerpoint/2010/main" val="4159514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8521705"/>
            <a:ext cx="155448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2743200" y="15544800"/>
            <a:ext cx="12801600" cy="7010400"/>
          </a:xfrm>
        </p:spPr>
        <p:txBody>
          <a:bodyPr/>
          <a:lstStyle>
            <a:lvl1pPr marL="0" indent="0" algn="ctr">
              <a:buNone/>
              <a:defRPr>
                <a:solidFill>
                  <a:schemeClr val="tx1">
                    <a:tint val="75000"/>
                  </a:schemeClr>
                </a:solidFill>
              </a:defRPr>
            </a:lvl1pPr>
            <a:lvl2pPr marL="1865866" indent="0" algn="ctr">
              <a:buNone/>
              <a:defRPr>
                <a:solidFill>
                  <a:schemeClr val="tx1">
                    <a:tint val="75000"/>
                  </a:schemeClr>
                </a:solidFill>
              </a:defRPr>
            </a:lvl2pPr>
            <a:lvl3pPr marL="3731733" indent="0" algn="ctr">
              <a:buNone/>
              <a:defRPr>
                <a:solidFill>
                  <a:schemeClr val="tx1">
                    <a:tint val="75000"/>
                  </a:schemeClr>
                </a:solidFill>
              </a:defRPr>
            </a:lvl3pPr>
            <a:lvl4pPr marL="5597599" indent="0" algn="ctr">
              <a:buNone/>
              <a:defRPr>
                <a:solidFill>
                  <a:schemeClr val="tx1">
                    <a:tint val="75000"/>
                  </a:schemeClr>
                </a:solidFill>
              </a:defRPr>
            </a:lvl4pPr>
            <a:lvl5pPr marL="7463465" indent="0" algn="ctr">
              <a:buNone/>
              <a:defRPr>
                <a:solidFill>
                  <a:schemeClr val="tx1">
                    <a:tint val="75000"/>
                  </a:schemeClr>
                </a:solidFill>
              </a:defRPr>
            </a:lvl5pPr>
            <a:lvl6pPr marL="9329331" indent="0" algn="ctr">
              <a:buNone/>
              <a:defRPr>
                <a:solidFill>
                  <a:schemeClr val="tx1">
                    <a:tint val="75000"/>
                  </a:schemeClr>
                </a:solidFill>
              </a:defRPr>
            </a:lvl6pPr>
            <a:lvl7pPr marL="11195197" indent="0" algn="ctr">
              <a:buNone/>
              <a:defRPr>
                <a:solidFill>
                  <a:schemeClr val="tx1">
                    <a:tint val="75000"/>
                  </a:schemeClr>
                </a:solidFill>
              </a:defRPr>
            </a:lvl7pPr>
            <a:lvl8pPr marL="13061063" indent="0" algn="ctr">
              <a:buNone/>
              <a:defRPr>
                <a:solidFill>
                  <a:schemeClr val="tx1">
                    <a:tint val="75000"/>
                  </a:schemeClr>
                </a:solidFill>
              </a:defRPr>
            </a:lvl8pPr>
            <a:lvl9pPr marL="1492692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50551" y="6153157"/>
            <a:ext cx="23040976" cy="1310703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21280" y="6153157"/>
            <a:ext cx="68824474" cy="1310703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6" y="17627604"/>
            <a:ext cx="15544800" cy="5448300"/>
          </a:xfrm>
        </p:spPr>
        <p:txBody>
          <a:bodyPr anchor="t"/>
          <a:lstStyle>
            <a:lvl1pPr algn="l">
              <a:defRPr sz="163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6" y="11626858"/>
            <a:ext cx="15544800" cy="6000749"/>
          </a:xfrm>
        </p:spPr>
        <p:txBody>
          <a:bodyPr anchor="b"/>
          <a:lstStyle>
            <a:lvl1pPr marL="0" indent="0">
              <a:buNone/>
              <a:defRPr sz="8200">
                <a:solidFill>
                  <a:schemeClr val="tx1">
                    <a:tint val="75000"/>
                  </a:schemeClr>
                </a:solidFill>
              </a:defRPr>
            </a:lvl1pPr>
            <a:lvl2pPr marL="1865866" indent="0">
              <a:buNone/>
              <a:defRPr sz="7400">
                <a:solidFill>
                  <a:schemeClr val="tx1">
                    <a:tint val="75000"/>
                  </a:schemeClr>
                </a:solidFill>
              </a:defRPr>
            </a:lvl2pPr>
            <a:lvl3pPr marL="3731733" indent="0">
              <a:buNone/>
              <a:defRPr sz="6500">
                <a:solidFill>
                  <a:schemeClr val="tx1">
                    <a:tint val="75000"/>
                  </a:schemeClr>
                </a:solidFill>
              </a:defRPr>
            </a:lvl3pPr>
            <a:lvl4pPr marL="5597599" indent="0">
              <a:buNone/>
              <a:defRPr sz="5700">
                <a:solidFill>
                  <a:schemeClr val="tx1">
                    <a:tint val="75000"/>
                  </a:schemeClr>
                </a:solidFill>
              </a:defRPr>
            </a:lvl4pPr>
            <a:lvl5pPr marL="7463465" indent="0">
              <a:buNone/>
              <a:defRPr sz="5700">
                <a:solidFill>
                  <a:schemeClr val="tx1">
                    <a:tint val="75000"/>
                  </a:schemeClr>
                </a:solidFill>
              </a:defRPr>
            </a:lvl5pPr>
            <a:lvl6pPr marL="9329331" indent="0">
              <a:buNone/>
              <a:defRPr sz="5700">
                <a:solidFill>
                  <a:schemeClr val="tx1">
                    <a:tint val="75000"/>
                  </a:schemeClr>
                </a:solidFill>
              </a:defRPr>
            </a:lvl6pPr>
            <a:lvl7pPr marL="11195197" indent="0">
              <a:buNone/>
              <a:defRPr sz="5700">
                <a:solidFill>
                  <a:schemeClr val="tx1">
                    <a:tint val="75000"/>
                  </a:schemeClr>
                </a:solidFill>
              </a:defRPr>
            </a:lvl7pPr>
            <a:lvl8pPr marL="13061063" indent="0">
              <a:buNone/>
              <a:defRPr sz="5700">
                <a:solidFill>
                  <a:schemeClr val="tx1">
                    <a:tint val="75000"/>
                  </a:schemeClr>
                </a:solidFill>
              </a:defRPr>
            </a:lvl8pPr>
            <a:lvl9pPr marL="14926929" indent="0">
              <a:buNone/>
              <a:defRPr sz="5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21277" y="35845758"/>
            <a:ext cx="45932724" cy="101377749"/>
          </a:xfrm>
        </p:spPr>
        <p:txBody>
          <a:bodyPr/>
          <a:lstStyle>
            <a:lvl1pPr>
              <a:defRPr sz="11400"/>
            </a:lvl1pPr>
            <a:lvl2pPr>
              <a:defRPr sz="98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8804" y="35845758"/>
            <a:ext cx="45932726" cy="101377749"/>
          </a:xfrm>
        </p:spPr>
        <p:txBody>
          <a:bodyPr/>
          <a:lstStyle>
            <a:lvl1pPr>
              <a:defRPr sz="11400"/>
            </a:lvl1pPr>
            <a:lvl2pPr>
              <a:defRPr sz="98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1098554"/>
            <a:ext cx="164592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1" y="6140453"/>
            <a:ext cx="8080376" cy="2559049"/>
          </a:xfrm>
        </p:spPr>
        <p:txBody>
          <a:bodyPr anchor="b"/>
          <a:lstStyle>
            <a:lvl1pPr marL="0" indent="0">
              <a:buNone/>
              <a:defRPr sz="9800" b="1"/>
            </a:lvl1pPr>
            <a:lvl2pPr marL="1865866" indent="0">
              <a:buNone/>
              <a:defRPr sz="8200" b="1"/>
            </a:lvl2pPr>
            <a:lvl3pPr marL="3731733" indent="0">
              <a:buNone/>
              <a:defRPr sz="7400" b="1"/>
            </a:lvl3pPr>
            <a:lvl4pPr marL="5597599" indent="0">
              <a:buNone/>
              <a:defRPr sz="6500" b="1"/>
            </a:lvl4pPr>
            <a:lvl5pPr marL="7463465" indent="0">
              <a:buNone/>
              <a:defRPr sz="6500" b="1"/>
            </a:lvl5pPr>
            <a:lvl6pPr marL="9329331" indent="0">
              <a:buNone/>
              <a:defRPr sz="6500" b="1"/>
            </a:lvl6pPr>
            <a:lvl7pPr marL="11195197" indent="0">
              <a:buNone/>
              <a:defRPr sz="6500" b="1"/>
            </a:lvl7pPr>
            <a:lvl8pPr marL="13061063" indent="0">
              <a:buNone/>
              <a:defRPr sz="6500" b="1"/>
            </a:lvl8pPr>
            <a:lvl9pPr marL="14926929" indent="0">
              <a:buNone/>
              <a:defRPr sz="6500" b="1"/>
            </a:lvl9pPr>
          </a:lstStyle>
          <a:p>
            <a:pPr lvl="0"/>
            <a:r>
              <a:rPr lang="en-US" smtClean="0"/>
              <a:t>Click to edit Master text styles</a:t>
            </a:r>
          </a:p>
        </p:txBody>
      </p:sp>
      <p:sp>
        <p:nvSpPr>
          <p:cNvPr id="4" name="Content Placeholder 3"/>
          <p:cNvSpPr>
            <a:spLocks noGrp="1"/>
          </p:cNvSpPr>
          <p:nvPr>
            <p:ph sz="half" idx="2"/>
          </p:nvPr>
        </p:nvSpPr>
        <p:spPr>
          <a:xfrm>
            <a:off x="914401" y="8699501"/>
            <a:ext cx="8080376" cy="15805154"/>
          </a:xfrm>
        </p:spPr>
        <p:txBody>
          <a:bodyPr/>
          <a:lstStyle>
            <a:lvl1pPr>
              <a:defRPr sz="9800"/>
            </a:lvl1pPr>
            <a:lvl2pPr>
              <a:defRPr sz="8200"/>
            </a:lvl2pPr>
            <a:lvl3pPr>
              <a:defRPr sz="74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3" y="6140453"/>
            <a:ext cx="8083550" cy="2559049"/>
          </a:xfrm>
        </p:spPr>
        <p:txBody>
          <a:bodyPr anchor="b"/>
          <a:lstStyle>
            <a:lvl1pPr marL="0" indent="0">
              <a:buNone/>
              <a:defRPr sz="9800" b="1"/>
            </a:lvl1pPr>
            <a:lvl2pPr marL="1865866" indent="0">
              <a:buNone/>
              <a:defRPr sz="8200" b="1"/>
            </a:lvl2pPr>
            <a:lvl3pPr marL="3731733" indent="0">
              <a:buNone/>
              <a:defRPr sz="7400" b="1"/>
            </a:lvl3pPr>
            <a:lvl4pPr marL="5597599" indent="0">
              <a:buNone/>
              <a:defRPr sz="6500" b="1"/>
            </a:lvl4pPr>
            <a:lvl5pPr marL="7463465" indent="0">
              <a:buNone/>
              <a:defRPr sz="6500" b="1"/>
            </a:lvl5pPr>
            <a:lvl6pPr marL="9329331" indent="0">
              <a:buNone/>
              <a:defRPr sz="6500" b="1"/>
            </a:lvl6pPr>
            <a:lvl7pPr marL="11195197" indent="0">
              <a:buNone/>
              <a:defRPr sz="6500" b="1"/>
            </a:lvl7pPr>
            <a:lvl8pPr marL="13061063" indent="0">
              <a:buNone/>
              <a:defRPr sz="6500" b="1"/>
            </a:lvl8pPr>
            <a:lvl9pPr marL="14926929" indent="0">
              <a:buNone/>
              <a:defRPr sz="6500" b="1"/>
            </a:lvl9pPr>
          </a:lstStyle>
          <a:p>
            <a:pPr lvl="0"/>
            <a:r>
              <a:rPr lang="en-US" smtClean="0"/>
              <a:t>Click to edit Master text styles</a:t>
            </a:r>
          </a:p>
        </p:txBody>
      </p:sp>
      <p:sp>
        <p:nvSpPr>
          <p:cNvPr id="6" name="Content Placeholder 5"/>
          <p:cNvSpPr>
            <a:spLocks noGrp="1"/>
          </p:cNvSpPr>
          <p:nvPr>
            <p:ph sz="quarter" idx="4"/>
          </p:nvPr>
        </p:nvSpPr>
        <p:spPr>
          <a:xfrm>
            <a:off x="9290053" y="8699501"/>
            <a:ext cx="8083550" cy="15805154"/>
          </a:xfrm>
        </p:spPr>
        <p:txBody>
          <a:bodyPr/>
          <a:lstStyle>
            <a:lvl1pPr>
              <a:defRPr sz="9800"/>
            </a:lvl1pPr>
            <a:lvl2pPr>
              <a:defRPr sz="8200"/>
            </a:lvl2pPr>
            <a:lvl3pPr>
              <a:defRPr sz="74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4" y="1092200"/>
            <a:ext cx="6016626" cy="464820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7150100" y="1092204"/>
            <a:ext cx="10223500" cy="23412454"/>
          </a:xfrm>
        </p:spPr>
        <p:txBody>
          <a:bodyPr/>
          <a:lstStyle>
            <a:lvl1pPr>
              <a:defRPr sz="13100"/>
            </a:lvl1pPr>
            <a:lvl2pPr>
              <a:defRPr sz="11400"/>
            </a:lvl2pPr>
            <a:lvl3pPr>
              <a:defRPr sz="98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4" y="5740404"/>
            <a:ext cx="6016626" cy="18764254"/>
          </a:xfrm>
        </p:spPr>
        <p:txBody>
          <a:bodyPr/>
          <a:lstStyle>
            <a:lvl1pPr marL="0" indent="0">
              <a:buNone/>
              <a:defRPr sz="5700"/>
            </a:lvl1pPr>
            <a:lvl2pPr marL="1865866" indent="0">
              <a:buNone/>
              <a:defRPr sz="4900"/>
            </a:lvl2pPr>
            <a:lvl3pPr marL="3731733" indent="0">
              <a:buNone/>
              <a:defRPr sz="4000"/>
            </a:lvl3pPr>
            <a:lvl4pPr marL="5597599" indent="0">
              <a:buNone/>
              <a:defRPr sz="3700"/>
            </a:lvl4pPr>
            <a:lvl5pPr marL="7463465" indent="0">
              <a:buNone/>
              <a:defRPr sz="3700"/>
            </a:lvl5pPr>
            <a:lvl6pPr marL="9329331" indent="0">
              <a:buNone/>
              <a:defRPr sz="3700"/>
            </a:lvl6pPr>
            <a:lvl7pPr marL="11195197" indent="0">
              <a:buNone/>
              <a:defRPr sz="3700"/>
            </a:lvl7pPr>
            <a:lvl8pPr marL="13061063" indent="0">
              <a:buNone/>
              <a:defRPr sz="3700"/>
            </a:lvl8pPr>
            <a:lvl9pPr marL="14926929"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6" y="19202401"/>
            <a:ext cx="10972800" cy="2266954"/>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3584576" y="2451100"/>
            <a:ext cx="10972800" cy="16459200"/>
          </a:xfrm>
        </p:spPr>
        <p:txBody>
          <a:bodyPr/>
          <a:lstStyle>
            <a:lvl1pPr marL="0" indent="0">
              <a:buNone/>
              <a:defRPr sz="13100"/>
            </a:lvl1pPr>
            <a:lvl2pPr marL="1865866" indent="0">
              <a:buNone/>
              <a:defRPr sz="11400"/>
            </a:lvl2pPr>
            <a:lvl3pPr marL="3731733" indent="0">
              <a:buNone/>
              <a:defRPr sz="9800"/>
            </a:lvl3pPr>
            <a:lvl4pPr marL="5597599" indent="0">
              <a:buNone/>
              <a:defRPr sz="8200"/>
            </a:lvl4pPr>
            <a:lvl5pPr marL="7463465" indent="0">
              <a:buNone/>
              <a:defRPr sz="8200"/>
            </a:lvl5pPr>
            <a:lvl6pPr marL="9329331" indent="0">
              <a:buNone/>
              <a:defRPr sz="8200"/>
            </a:lvl6pPr>
            <a:lvl7pPr marL="11195197" indent="0">
              <a:buNone/>
              <a:defRPr sz="8200"/>
            </a:lvl7pPr>
            <a:lvl8pPr marL="13061063" indent="0">
              <a:buNone/>
              <a:defRPr sz="8200"/>
            </a:lvl8pPr>
            <a:lvl9pPr marL="14926929" indent="0">
              <a:buNone/>
              <a:defRPr sz="8200"/>
            </a:lvl9pPr>
          </a:lstStyle>
          <a:p>
            <a:endParaRPr lang="en-US"/>
          </a:p>
        </p:txBody>
      </p:sp>
      <p:sp>
        <p:nvSpPr>
          <p:cNvPr id="4" name="Text Placeholder 3"/>
          <p:cNvSpPr>
            <a:spLocks noGrp="1"/>
          </p:cNvSpPr>
          <p:nvPr>
            <p:ph type="body" sz="half" idx="2"/>
          </p:nvPr>
        </p:nvSpPr>
        <p:spPr>
          <a:xfrm>
            <a:off x="3584576" y="21469353"/>
            <a:ext cx="10972800" cy="3219449"/>
          </a:xfrm>
        </p:spPr>
        <p:txBody>
          <a:bodyPr/>
          <a:lstStyle>
            <a:lvl1pPr marL="0" indent="0">
              <a:buNone/>
              <a:defRPr sz="5700"/>
            </a:lvl1pPr>
            <a:lvl2pPr marL="1865866" indent="0">
              <a:buNone/>
              <a:defRPr sz="4900"/>
            </a:lvl2pPr>
            <a:lvl3pPr marL="3731733" indent="0">
              <a:buNone/>
              <a:defRPr sz="4000"/>
            </a:lvl3pPr>
            <a:lvl4pPr marL="5597599" indent="0">
              <a:buNone/>
              <a:defRPr sz="3700"/>
            </a:lvl4pPr>
            <a:lvl5pPr marL="7463465" indent="0">
              <a:buNone/>
              <a:defRPr sz="3700"/>
            </a:lvl5pPr>
            <a:lvl6pPr marL="9329331" indent="0">
              <a:buNone/>
              <a:defRPr sz="3700"/>
            </a:lvl6pPr>
            <a:lvl7pPr marL="11195197" indent="0">
              <a:buNone/>
              <a:defRPr sz="3700"/>
            </a:lvl7pPr>
            <a:lvl8pPr marL="13061063" indent="0">
              <a:buNone/>
              <a:defRPr sz="3700"/>
            </a:lvl8pPr>
            <a:lvl9pPr marL="14926929"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B26D7-AFFB-49F6-B585-7F46FFE1B55E}"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EBFC0-3810-472A-A5DE-BBFA332E06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1098554"/>
            <a:ext cx="16459200" cy="4572000"/>
          </a:xfrm>
          <a:prstGeom prst="rect">
            <a:avLst/>
          </a:prstGeom>
        </p:spPr>
        <p:txBody>
          <a:bodyPr vert="horz" lIns="373174" tIns="186587" rIns="373174" bIns="18658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14400" y="6400806"/>
            <a:ext cx="16459200" cy="18103854"/>
          </a:xfrm>
          <a:prstGeom prst="rect">
            <a:avLst/>
          </a:prstGeom>
        </p:spPr>
        <p:txBody>
          <a:bodyPr vert="horz" lIns="373174" tIns="186587" rIns="373174" bIns="18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14400" y="25425405"/>
            <a:ext cx="4267200" cy="1460500"/>
          </a:xfrm>
          <a:prstGeom prst="rect">
            <a:avLst/>
          </a:prstGeom>
        </p:spPr>
        <p:txBody>
          <a:bodyPr vert="horz" lIns="373174" tIns="186587" rIns="373174" bIns="186587" rtlCol="0" anchor="ctr"/>
          <a:lstStyle>
            <a:lvl1pPr algn="l">
              <a:defRPr sz="4900">
                <a:solidFill>
                  <a:schemeClr val="tx1">
                    <a:tint val="75000"/>
                  </a:schemeClr>
                </a:solidFill>
              </a:defRPr>
            </a:lvl1pPr>
          </a:lstStyle>
          <a:p>
            <a:fld id="{086B26D7-AFFB-49F6-B585-7F46FFE1B55E}" type="datetimeFigureOut">
              <a:rPr lang="en-US" smtClean="0"/>
              <a:pPr/>
              <a:t>11/20/2018</a:t>
            </a:fld>
            <a:endParaRPr lang="en-US"/>
          </a:p>
        </p:txBody>
      </p:sp>
      <p:sp>
        <p:nvSpPr>
          <p:cNvPr id="5" name="Footer Placeholder 4"/>
          <p:cNvSpPr>
            <a:spLocks noGrp="1"/>
          </p:cNvSpPr>
          <p:nvPr>
            <p:ph type="ftr" sz="quarter" idx="3"/>
          </p:nvPr>
        </p:nvSpPr>
        <p:spPr>
          <a:xfrm>
            <a:off x="6248400" y="25425405"/>
            <a:ext cx="5791200" cy="1460500"/>
          </a:xfrm>
          <a:prstGeom prst="rect">
            <a:avLst/>
          </a:prstGeom>
        </p:spPr>
        <p:txBody>
          <a:bodyPr vert="horz" lIns="373174" tIns="186587" rIns="373174" bIns="186587"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3106400" y="25425405"/>
            <a:ext cx="4267200" cy="1460500"/>
          </a:xfrm>
          <a:prstGeom prst="rect">
            <a:avLst/>
          </a:prstGeom>
        </p:spPr>
        <p:txBody>
          <a:bodyPr vert="horz" lIns="373174" tIns="186587" rIns="373174" bIns="186587" rtlCol="0" anchor="ctr"/>
          <a:lstStyle>
            <a:lvl1pPr algn="r">
              <a:defRPr sz="4900">
                <a:solidFill>
                  <a:schemeClr val="tx1">
                    <a:tint val="75000"/>
                  </a:schemeClr>
                </a:solidFill>
              </a:defRPr>
            </a:lvl1pPr>
          </a:lstStyle>
          <a:p>
            <a:fld id="{72FEBFC0-3810-472A-A5DE-BBFA332E06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31733" rtl="0" eaLnBrk="1" latinLnBrk="0" hangingPunct="1">
        <a:spcBef>
          <a:spcPct val="0"/>
        </a:spcBef>
        <a:buNone/>
        <a:defRPr sz="18000" kern="1200">
          <a:solidFill>
            <a:schemeClr val="tx1"/>
          </a:solidFill>
          <a:latin typeface="+mj-lt"/>
          <a:ea typeface="+mj-ea"/>
          <a:cs typeface="+mj-cs"/>
        </a:defRPr>
      </a:lvl1pPr>
    </p:titleStyle>
    <p:bodyStyle>
      <a:lvl1pPr marL="1399400" indent="-1399400" algn="l" defTabSz="3731733" rtl="0" eaLnBrk="1" latinLnBrk="0" hangingPunct="1">
        <a:spcBef>
          <a:spcPct val="20000"/>
        </a:spcBef>
        <a:buFont typeface="Arial" pitchFamily="34" charset="0"/>
        <a:buChar char="•"/>
        <a:defRPr sz="13100" kern="1200">
          <a:solidFill>
            <a:schemeClr val="tx1"/>
          </a:solidFill>
          <a:latin typeface="+mn-lt"/>
          <a:ea typeface="+mn-ea"/>
          <a:cs typeface="+mn-cs"/>
        </a:defRPr>
      </a:lvl1pPr>
      <a:lvl2pPr marL="3032032" indent="-1166166" algn="l" defTabSz="3731733" rtl="0" eaLnBrk="1" latinLnBrk="0" hangingPunct="1">
        <a:spcBef>
          <a:spcPct val="20000"/>
        </a:spcBef>
        <a:buFont typeface="Arial" pitchFamily="34" charset="0"/>
        <a:buChar char="–"/>
        <a:defRPr sz="11400" kern="1200">
          <a:solidFill>
            <a:schemeClr val="tx1"/>
          </a:solidFill>
          <a:latin typeface="+mn-lt"/>
          <a:ea typeface="+mn-ea"/>
          <a:cs typeface="+mn-cs"/>
        </a:defRPr>
      </a:lvl2pPr>
      <a:lvl3pPr marL="4664666" indent="-932933" algn="l" defTabSz="3731733" rtl="0" eaLnBrk="1" latinLnBrk="0" hangingPunct="1">
        <a:spcBef>
          <a:spcPct val="20000"/>
        </a:spcBef>
        <a:buFont typeface="Arial" pitchFamily="34" charset="0"/>
        <a:buChar char="•"/>
        <a:defRPr sz="9800" kern="1200">
          <a:solidFill>
            <a:schemeClr val="tx1"/>
          </a:solidFill>
          <a:latin typeface="+mn-lt"/>
          <a:ea typeface="+mn-ea"/>
          <a:cs typeface="+mn-cs"/>
        </a:defRPr>
      </a:lvl3pPr>
      <a:lvl4pPr marL="6530532" indent="-932933" algn="l" defTabSz="3731733"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396398" indent="-932933" algn="l" defTabSz="3731733"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262263" indent="-932933" algn="l" defTabSz="3731733"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128130" indent="-932933" algn="l" defTabSz="3731733"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3993996" indent="-932933" algn="l" defTabSz="3731733"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859862" indent="-932933" algn="l" defTabSz="3731733"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31733" rtl="0" eaLnBrk="1" latinLnBrk="0" hangingPunct="1">
        <a:defRPr sz="7400" kern="1200">
          <a:solidFill>
            <a:schemeClr val="tx1"/>
          </a:solidFill>
          <a:latin typeface="+mn-lt"/>
          <a:ea typeface="+mn-ea"/>
          <a:cs typeface="+mn-cs"/>
        </a:defRPr>
      </a:lvl1pPr>
      <a:lvl2pPr marL="1865866" algn="l" defTabSz="3731733" rtl="0" eaLnBrk="1" latinLnBrk="0" hangingPunct="1">
        <a:defRPr sz="7400" kern="1200">
          <a:solidFill>
            <a:schemeClr val="tx1"/>
          </a:solidFill>
          <a:latin typeface="+mn-lt"/>
          <a:ea typeface="+mn-ea"/>
          <a:cs typeface="+mn-cs"/>
        </a:defRPr>
      </a:lvl2pPr>
      <a:lvl3pPr marL="3731733" algn="l" defTabSz="3731733" rtl="0" eaLnBrk="1" latinLnBrk="0" hangingPunct="1">
        <a:defRPr sz="7400" kern="1200">
          <a:solidFill>
            <a:schemeClr val="tx1"/>
          </a:solidFill>
          <a:latin typeface="+mn-lt"/>
          <a:ea typeface="+mn-ea"/>
          <a:cs typeface="+mn-cs"/>
        </a:defRPr>
      </a:lvl3pPr>
      <a:lvl4pPr marL="5597599" algn="l" defTabSz="3731733" rtl="0" eaLnBrk="1" latinLnBrk="0" hangingPunct="1">
        <a:defRPr sz="7400" kern="1200">
          <a:solidFill>
            <a:schemeClr val="tx1"/>
          </a:solidFill>
          <a:latin typeface="+mn-lt"/>
          <a:ea typeface="+mn-ea"/>
          <a:cs typeface="+mn-cs"/>
        </a:defRPr>
      </a:lvl4pPr>
      <a:lvl5pPr marL="7463465" algn="l" defTabSz="3731733" rtl="0" eaLnBrk="1" latinLnBrk="0" hangingPunct="1">
        <a:defRPr sz="7400" kern="1200">
          <a:solidFill>
            <a:schemeClr val="tx1"/>
          </a:solidFill>
          <a:latin typeface="+mn-lt"/>
          <a:ea typeface="+mn-ea"/>
          <a:cs typeface="+mn-cs"/>
        </a:defRPr>
      </a:lvl5pPr>
      <a:lvl6pPr marL="9329331" algn="l" defTabSz="3731733" rtl="0" eaLnBrk="1" latinLnBrk="0" hangingPunct="1">
        <a:defRPr sz="7400" kern="1200">
          <a:solidFill>
            <a:schemeClr val="tx1"/>
          </a:solidFill>
          <a:latin typeface="+mn-lt"/>
          <a:ea typeface="+mn-ea"/>
          <a:cs typeface="+mn-cs"/>
        </a:defRPr>
      </a:lvl6pPr>
      <a:lvl7pPr marL="11195197" algn="l" defTabSz="3731733" rtl="0" eaLnBrk="1" latinLnBrk="0" hangingPunct="1">
        <a:defRPr sz="7400" kern="1200">
          <a:solidFill>
            <a:schemeClr val="tx1"/>
          </a:solidFill>
          <a:latin typeface="+mn-lt"/>
          <a:ea typeface="+mn-ea"/>
          <a:cs typeface="+mn-cs"/>
        </a:defRPr>
      </a:lvl7pPr>
      <a:lvl8pPr marL="13061063" algn="l" defTabSz="3731733" rtl="0" eaLnBrk="1" latinLnBrk="0" hangingPunct="1">
        <a:defRPr sz="7400" kern="1200">
          <a:solidFill>
            <a:schemeClr val="tx1"/>
          </a:solidFill>
          <a:latin typeface="+mn-lt"/>
          <a:ea typeface="+mn-ea"/>
          <a:cs typeface="+mn-cs"/>
        </a:defRPr>
      </a:lvl8pPr>
      <a:lvl9pPr marL="14926929" algn="l" defTabSz="3731733"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FFV1" TargetMode="External"/><Relationship Id="rId7" Type="http://schemas.openxmlformats.org/officeDocument/2006/relationships/hyperlink" Target="http://www.noa-archive.com/"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hyperlink" Target="https://www.mediathek.at/digitalisierung/dva-profession-dt/" TargetMode="External"/><Relationship Id="rId5" Type="http://schemas.openxmlformats.org/officeDocument/2006/relationships/hyperlink" Target="http://virtualdub2.com/" TargetMode="External"/><Relationship Id="rId4" Type="http://schemas.openxmlformats.org/officeDocument/2006/relationships/hyperlink" Target="http://www.av-rd.com/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Rectangle 3"/>
          <p:cNvSpPr/>
          <p:nvPr/>
        </p:nvSpPr>
        <p:spPr>
          <a:xfrm>
            <a:off x="65313" y="83793"/>
            <a:ext cx="18191931" cy="504337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6639" tIns="33319" rIns="66639" bIns="33319" rtlCol="0" anchor="ctr"/>
          <a:lstStyle/>
          <a:p>
            <a:pPr algn="ctr"/>
            <a:r>
              <a:rPr lang="en-US" dirty="0" smtClean="0"/>
              <a:t>j</a:t>
            </a:r>
            <a:endParaRPr lang="en-US" dirty="0"/>
          </a:p>
        </p:txBody>
      </p:sp>
      <p:sp>
        <p:nvSpPr>
          <p:cNvPr id="11" name="TextBox 10"/>
          <p:cNvSpPr txBox="1"/>
          <p:nvPr/>
        </p:nvSpPr>
        <p:spPr>
          <a:xfrm>
            <a:off x="0" y="1179362"/>
            <a:ext cx="18288000" cy="898285"/>
          </a:xfrm>
          <a:prstGeom prst="rect">
            <a:avLst/>
          </a:prstGeom>
          <a:solidFill>
            <a:schemeClr val="accent2"/>
          </a:solidFill>
        </p:spPr>
        <p:txBody>
          <a:bodyPr wrap="square" lIns="66639" tIns="33319" rIns="66639" bIns="33319" rtlCol="0">
            <a:spAutoFit/>
          </a:bodyPr>
          <a:lstStyle/>
          <a:p>
            <a:pPr algn="ctr"/>
            <a:r>
              <a:rPr lang="en-US" sz="5400" b="1" dirty="0" smtClean="0"/>
              <a:t>In-House Digitization with the Lossless FFV1 Codec</a:t>
            </a:r>
            <a:endParaRPr lang="en-US" sz="5400" b="1" dirty="0"/>
          </a:p>
        </p:txBody>
      </p:sp>
      <p:sp>
        <p:nvSpPr>
          <p:cNvPr id="12" name="TextBox 11"/>
          <p:cNvSpPr txBox="1"/>
          <p:nvPr/>
        </p:nvSpPr>
        <p:spPr>
          <a:xfrm>
            <a:off x="0" y="2466314"/>
            <a:ext cx="18288000" cy="898285"/>
          </a:xfrm>
          <a:prstGeom prst="rect">
            <a:avLst/>
          </a:prstGeom>
          <a:solidFill>
            <a:schemeClr val="bg1">
              <a:lumMod val="85000"/>
            </a:schemeClr>
          </a:solidFill>
        </p:spPr>
        <p:txBody>
          <a:bodyPr wrap="square" lIns="66639" tIns="33319" rIns="66639" bIns="33319" rtlCol="0">
            <a:spAutoFit/>
          </a:bodyPr>
          <a:lstStyle/>
          <a:p>
            <a:pPr algn="ctr"/>
            <a:r>
              <a:rPr lang="en-US" sz="5400" dirty="0" smtClean="0"/>
              <a:t>At the University of Notre Dame Archives</a:t>
            </a:r>
            <a:endParaRPr lang="en-US" sz="5400" dirty="0"/>
          </a:p>
        </p:txBody>
      </p:sp>
      <p:sp>
        <p:nvSpPr>
          <p:cNvPr id="9" name="TextBox 8"/>
          <p:cNvSpPr txBox="1"/>
          <p:nvPr/>
        </p:nvSpPr>
        <p:spPr>
          <a:xfrm>
            <a:off x="9051634" y="3657118"/>
            <a:ext cx="184731" cy="1231106"/>
          </a:xfrm>
          <a:prstGeom prst="rect">
            <a:avLst/>
          </a:prstGeom>
          <a:noFill/>
        </p:spPr>
        <p:txBody>
          <a:bodyPr wrap="none" rtlCol="0">
            <a:spAutoFit/>
          </a:bodyPr>
          <a:lstStyle/>
          <a:p>
            <a:endParaRPr lang="en-US" dirty="0"/>
          </a:p>
        </p:txBody>
      </p:sp>
      <p:sp>
        <p:nvSpPr>
          <p:cNvPr id="13" name="TextBox 12"/>
          <p:cNvSpPr txBox="1"/>
          <p:nvPr/>
        </p:nvSpPr>
        <p:spPr>
          <a:xfrm>
            <a:off x="1295400" y="3610494"/>
            <a:ext cx="15392400" cy="1200329"/>
          </a:xfrm>
          <a:prstGeom prst="rect">
            <a:avLst/>
          </a:prstGeom>
          <a:noFill/>
        </p:spPr>
        <p:txBody>
          <a:bodyPr wrap="square" rtlCol="0">
            <a:spAutoFit/>
          </a:bodyPr>
          <a:lstStyle/>
          <a:p>
            <a:pPr algn="ctr"/>
            <a:r>
              <a:rPr lang="en-US" sz="3600" dirty="0" smtClean="0"/>
              <a:t>Erik Dix and Angela Fritz</a:t>
            </a:r>
          </a:p>
          <a:p>
            <a:pPr algn="ctr"/>
            <a:r>
              <a:rPr lang="en-US" sz="3600" dirty="0" smtClean="0"/>
              <a:t>University of Notre Dame Archives </a:t>
            </a:r>
            <a:endParaRPr lang="en-US" sz="3600" dirty="0"/>
          </a:p>
        </p:txBody>
      </p:sp>
      <p:sp>
        <p:nvSpPr>
          <p:cNvPr id="28" name="TextBox 27"/>
          <p:cNvSpPr txBox="1"/>
          <p:nvPr/>
        </p:nvSpPr>
        <p:spPr>
          <a:xfrm flipH="1">
            <a:off x="1730219" y="6807137"/>
            <a:ext cx="4953696" cy="646331"/>
          </a:xfrm>
          <a:prstGeom prst="rect">
            <a:avLst/>
          </a:prstGeom>
          <a:noFill/>
        </p:spPr>
        <p:txBody>
          <a:bodyPr wrap="square" rtlCol="0">
            <a:spAutoFit/>
          </a:bodyPr>
          <a:lstStyle/>
          <a:p>
            <a:pPr algn="ctr"/>
            <a:endParaRPr lang="en-US" sz="3600" b="1" dirty="0"/>
          </a:p>
        </p:txBody>
      </p:sp>
      <p:grpSp>
        <p:nvGrpSpPr>
          <p:cNvPr id="16" name="Group 15"/>
          <p:cNvGrpSpPr/>
          <p:nvPr/>
        </p:nvGrpSpPr>
        <p:grpSpPr>
          <a:xfrm>
            <a:off x="3005077" y="5463298"/>
            <a:ext cx="3063907" cy="995289"/>
            <a:chOff x="18694145" y="-4464889"/>
            <a:chExt cx="6474350" cy="3900015"/>
          </a:xfrm>
        </p:grpSpPr>
        <p:sp>
          <p:nvSpPr>
            <p:cNvPr id="17" name="Rectangle 16"/>
            <p:cNvSpPr/>
            <p:nvPr/>
          </p:nvSpPr>
          <p:spPr>
            <a:xfrm>
              <a:off x="18696258" y="-4448216"/>
              <a:ext cx="6472237" cy="3883342"/>
            </a:xfrm>
            <a:prstGeom prst="rect">
              <a:avLst/>
            </a:prstGeom>
            <a:solidFill>
              <a:schemeClr val="tx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TextBox 17"/>
            <p:cNvSpPr txBox="1"/>
            <p:nvPr/>
          </p:nvSpPr>
          <p:spPr>
            <a:xfrm>
              <a:off x="18694145" y="-4464889"/>
              <a:ext cx="6472237" cy="3883341"/>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r>
                <a:rPr lang="en-US" sz="2800" dirty="0" smtClean="0"/>
                <a:t>Accessioning</a:t>
              </a:r>
              <a:endParaRPr lang="en-US" sz="2800" kern="1200" dirty="0" smtClean="0"/>
            </a:p>
          </p:txBody>
        </p:sp>
      </p:grpSp>
      <p:grpSp>
        <p:nvGrpSpPr>
          <p:cNvPr id="19" name="Group 18"/>
          <p:cNvGrpSpPr/>
          <p:nvPr/>
        </p:nvGrpSpPr>
        <p:grpSpPr>
          <a:xfrm>
            <a:off x="2943274" y="6776274"/>
            <a:ext cx="3124711" cy="913443"/>
            <a:chOff x="11586509" y="1571"/>
            <a:chExt cx="6602835" cy="3883342"/>
          </a:xfrm>
        </p:grpSpPr>
        <p:sp>
          <p:nvSpPr>
            <p:cNvPr id="22" name="Rectangle 21"/>
            <p:cNvSpPr/>
            <p:nvPr/>
          </p:nvSpPr>
          <p:spPr>
            <a:xfrm>
              <a:off x="11717107" y="1571"/>
              <a:ext cx="6472237" cy="3883342"/>
            </a:xfrm>
            <a:prstGeom prst="rect">
              <a:avLst/>
            </a:prstGeom>
            <a:solidFill>
              <a:schemeClr val="tx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TextBox 22"/>
            <p:cNvSpPr txBox="1"/>
            <p:nvPr/>
          </p:nvSpPr>
          <p:spPr>
            <a:xfrm>
              <a:off x="11586509" y="107382"/>
              <a:ext cx="6472237" cy="3738283"/>
            </a:xfrm>
            <a:prstGeom prst="rect">
              <a:avLst/>
            </a:prstGeom>
            <a:solidFill>
              <a:schemeClr val="tx2"/>
            </a:solidFill>
          </p:spPr>
          <p:style>
            <a:lnRef idx="0">
              <a:scrgbClr r="0" g="0" b="0"/>
            </a:lnRef>
            <a:fillRef idx="0">
              <a:scrgbClr r="0" g="0" b="0"/>
            </a:fillRef>
            <a:effectRef idx="0">
              <a:scrgbClr r="0" g="0" b="0"/>
            </a:effectRef>
            <a:fontRef idx="minor">
              <a:schemeClr val="lt1"/>
            </a:fontRef>
          </p:style>
          <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r>
                <a:rPr lang="en-US" sz="2400" kern="1200" dirty="0" smtClean="0"/>
                <a:t>Basic Metadata Creation</a:t>
              </a:r>
              <a:endParaRPr lang="en-US" sz="2400" kern="1200" dirty="0"/>
            </a:p>
          </p:txBody>
        </p:sp>
      </p:grpSp>
      <p:grpSp>
        <p:nvGrpSpPr>
          <p:cNvPr id="24" name="Group 23"/>
          <p:cNvGrpSpPr/>
          <p:nvPr/>
        </p:nvGrpSpPr>
        <p:grpSpPr>
          <a:xfrm>
            <a:off x="2293460" y="8168529"/>
            <a:ext cx="4449487" cy="1001216"/>
            <a:chOff x="11717107" y="1571"/>
            <a:chExt cx="6601237" cy="3883342"/>
          </a:xfrm>
        </p:grpSpPr>
        <p:sp>
          <p:nvSpPr>
            <p:cNvPr id="26" name="Rectangle 25"/>
            <p:cNvSpPr/>
            <p:nvPr/>
          </p:nvSpPr>
          <p:spPr>
            <a:xfrm>
              <a:off x="11717107" y="1571"/>
              <a:ext cx="6472237" cy="3883342"/>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TextBox 28"/>
            <p:cNvSpPr txBox="1"/>
            <p:nvPr/>
          </p:nvSpPr>
          <p:spPr>
            <a:xfrm>
              <a:off x="11717107" y="1571"/>
              <a:ext cx="6601237" cy="3883342"/>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r>
                <a:rPr lang="en-US" sz="3200" kern="1200" dirty="0" smtClean="0"/>
                <a:t>Inspection / Prep</a:t>
              </a:r>
              <a:endParaRPr lang="en-US" sz="3200" kern="1200" dirty="0"/>
            </a:p>
          </p:txBody>
        </p:sp>
      </p:grpSp>
      <p:grpSp>
        <p:nvGrpSpPr>
          <p:cNvPr id="35" name="Group 34"/>
          <p:cNvGrpSpPr/>
          <p:nvPr/>
        </p:nvGrpSpPr>
        <p:grpSpPr>
          <a:xfrm rot="10800000" flipV="1">
            <a:off x="1191796" y="11699785"/>
            <a:ext cx="3069059" cy="799850"/>
            <a:chOff x="11611164" y="-6176974"/>
            <a:chExt cx="6485239" cy="3914635"/>
          </a:xfrm>
        </p:grpSpPr>
        <p:sp>
          <p:nvSpPr>
            <p:cNvPr id="36" name="Rectangle 35"/>
            <p:cNvSpPr/>
            <p:nvPr/>
          </p:nvSpPr>
          <p:spPr>
            <a:xfrm>
              <a:off x="11624166" y="-6176974"/>
              <a:ext cx="6472237" cy="388334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TextBox 36"/>
            <p:cNvSpPr txBox="1"/>
            <p:nvPr/>
          </p:nvSpPr>
          <p:spPr>
            <a:xfrm>
              <a:off x="11611164" y="-6145683"/>
              <a:ext cx="6472237" cy="3883344"/>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r>
                <a:rPr lang="en-US" sz="2800" kern="1200" dirty="0" smtClean="0"/>
                <a:t>Frame Synchronizer</a:t>
              </a:r>
              <a:endParaRPr lang="en-US" sz="2800" kern="1200" dirty="0"/>
            </a:p>
          </p:txBody>
        </p:sp>
      </p:grpSp>
      <p:cxnSp>
        <p:nvCxnSpPr>
          <p:cNvPr id="40" name="Straight Arrow Connector 39"/>
          <p:cNvCxnSpPr/>
          <p:nvPr/>
        </p:nvCxnSpPr>
        <p:spPr>
          <a:xfrm>
            <a:off x="4518204" y="7840080"/>
            <a:ext cx="0" cy="2523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3297851" y="9362091"/>
            <a:ext cx="189396" cy="3306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5325685" y="9363532"/>
            <a:ext cx="203200" cy="3558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2805245" y="11251988"/>
            <a:ext cx="5976" cy="3113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05862" y="11231396"/>
            <a:ext cx="2138313" cy="323165"/>
          </a:xfrm>
          <a:prstGeom prst="rect">
            <a:avLst/>
          </a:prstGeom>
          <a:noFill/>
        </p:spPr>
        <p:txBody>
          <a:bodyPr wrap="square" rtlCol="0">
            <a:spAutoFit/>
          </a:bodyPr>
          <a:lstStyle/>
          <a:p>
            <a:r>
              <a:rPr lang="en-US" sz="1500" b="1" dirty="0" smtClean="0"/>
              <a:t>S-Video / Component</a:t>
            </a:r>
            <a:endParaRPr lang="en-US" sz="1500" b="1" dirty="0"/>
          </a:p>
        </p:txBody>
      </p:sp>
      <p:sp>
        <p:nvSpPr>
          <p:cNvPr id="46" name="Rectangle 45"/>
          <p:cNvSpPr/>
          <p:nvPr/>
        </p:nvSpPr>
        <p:spPr>
          <a:xfrm>
            <a:off x="1191796" y="12866648"/>
            <a:ext cx="1439985"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Windows Capture</a:t>
            </a:r>
            <a:endParaRPr lang="en-US" sz="2000" dirty="0"/>
          </a:p>
        </p:txBody>
      </p:sp>
      <p:sp>
        <p:nvSpPr>
          <p:cNvPr id="47" name="Rectangle 46"/>
          <p:cNvSpPr/>
          <p:nvPr/>
        </p:nvSpPr>
        <p:spPr>
          <a:xfrm>
            <a:off x="2880659" y="12880844"/>
            <a:ext cx="1355679"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Mac Capture</a:t>
            </a:r>
            <a:endParaRPr lang="en-US" sz="2000" dirty="0"/>
          </a:p>
        </p:txBody>
      </p:sp>
      <p:sp>
        <p:nvSpPr>
          <p:cNvPr id="48" name="Rectangle 47"/>
          <p:cNvSpPr/>
          <p:nvPr/>
        </p:nvSpPr>
        <p:spPr>
          <a:xfrm>
            <a:off x="4682370" y="12880844"/>
            <a:ext cx="1489830"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Windows Capture</a:t>
            </a:r>
            <a:endParaRPr lang="en-US" sz="2000" dirty="0"/>
          </a:p>
        </p:txBody>
      </p:sp>
      <p:sp>
        <p:nvSpPr>
          <p:cNvPr id="49" name="Rectangle 48"/>
          <p:cNvSpPr/>
          <p:nvPr/>
        </p:nvSpPr>
        <p:spPr>
          <a:xfrm>
            <a:off x="6319783" y="12880844"/>
            <a:ext cx="1357373"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Mac Capture</a:t>
            </a:r>
            <a:endParaRPr lang="en-US" sz="2000" dirty="0"/>
          </a:p>
        </p:txBody>
      </p:sp>
      <p:cxnSp>
        <p:nvCxnSpPr>
          <p:cNvPr id="50" name="Straight Arrow Connector 49"/>
          <p:cNvCxnSpPr/>
          <p:nvPr/>
        </p:nvCxnSpPr>
        <p:spPr>
          <a:xfrm>
            <a:off x="5385196" y="11226271"/>
            <a:ext cx="1" cy="15176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998470" y="11228193"/>
            <a:ext cx="883" cy="15176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1911788" y="12532293"/>
            <a:ext cx="3907" cy="298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3487247" y="12532599"/>
            <a:ext cx="0" cy="2977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1191796" y="14322069"/>
            <a:ext cx="1439985"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Virtual Dub 2 / FFV1</a:t>
            </a:r>
            <a:endParaRPr lang="en-US" sz="1700" dirty="0"/>
          </a:p>
        </p:txBody>
      </p:sp>
      <p:sp>
        <p:nvSpPr>
          <p:cNvPr id="56" name="Rectangle 55"/>
          <p:cNvSpPr/>
          <p:nvPr/>
        </p:nvSpPr>
        <p:spPr>
          <a:xfrm>
            <a:off x="2880659" y="14322069"/>
            <a:ext cx="1355679"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Apple </a:t>
            </a:r>
            <a:r>
              <a:rPr lang="en-US" sz="2000" dirty="0" err="1" smtClean="0"/>
              <a:t>ProRes</a:t>
            </a:r>
            <a:r>
              <a:rPr lang="en-US" sz="2000" dirty="0" smtClean="0"/>
              <a:t> 422</a:t>
            </a:r>
            <a:endParaRPr lang="en-US" sz="2000" dirty="0"/>
          </a:p>
        </p:txBody>
      </p:sp>
      <p:sp>
        <p:nvSpPr>
          <p:cNvPr id="57" name="Rectangle 56"/>
          <p:cNvSpPr/>
          <p:nvPr/>
        </p:nvSpPr>
        <p:spPr>
          <a:xfrm>
            <a:off x="4689397" y="14322069"/>
            <a:ext cx="1482803"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Virtual Dub 2 / FFV1</a:t>
            </a:r>
            <a:endParaRPr lang="en-US" sz="1700" dirty="0"/>
          </a:p>
        </p:txBody>
      </p:sp>
      <p:sp>
        <p:nvSpPr>
          <p:cNvPr id="58" name="Rectangle 57"/>
          <p:cNvSpPr/>
          <p:nvPr/>
        </p:nvSpPr>
        <p:spPr>
          <a:xfrm>
            <a:off x="6317145" y="14322069"/>
            <a:ext cx="1357373"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Apple </a:t>
            </a:r>
            <a:r>
              <a:rPr lang="en-US" sz="2000" dirty="0" err="1" smtClean="0"/>
              <a:t>ProRes</a:t>
            </a:r>
            <a:r>
              <a:rPr lang="en-US" sz="2000" dirty="0" smtClean="0"/>
              <a:t> 422</a:t>
            </a:r>
            <a:endParaRPr lang="en-US" sz="2000" dirty="0"/>
          </a:p>
        </p:txBody>
      </p:sp>
      <p:cxnSp>
        <p:nvCxnSpPr>
          <p:cNvPr id="59" name="Straight Arrow Connector 58"/>
          <p:cNvCxnSpPr/>
          <p:nvPr/>
        </p:nvCxnSpPr>
        <p:spPr>
          <a:xfrm flipH="1">
            <a:off x="1919839" y="13869948"/>
            <a:ext cx="3907" cy="298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507699" y="13891692"/>
            <a:ext cx="0" cy="2977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385196" y="13901346"/>
            <a:ext cx="0" cy="2977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995831" y="13899737"/>
            <a:ext cx="0" cy="2977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2723669" y="17043527"/>
            <a:ext cx="3504039" cy="914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t>Digital Preservation System</a:t>
            </a:r>
            <a:endParaRPr lang="en-US" sz="3000" dirty="0"/>
          </a:p>
        </p:txBody>
      </p:sp>
      <p:cxnSp>
        <p:nvCxnSpPr>
          <p:cNvPr id="64" name="Straight Arrow Connector 63"/>
          <p:cNvCxnSpPr/>
          <p:nvPr/>
        </p:nvCxnSpPr>
        <p:spPr>
          <a:xfrm>
            <a:off x="1660061" y="15293673"/>
            <a:ext cx="1044823" cy="15756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4062865" y="15327250"/>
            <a:ext cx="13513" cy="14111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762185" y="15382407"/>
            <a:ext cx="0" cy="13536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6142833" y="15298302"/>
            <a:ext cx="855637" cy="16296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774840" y="15644695"/>
            <a:ext cx="1708840" cy="784830"/>
          </a:xfrm>
          <a:prstGeom prst="rect">
            <a:avLst/>
          </a:prstGeom>
          <a:noFill/>
        </p:spPr>
        <p:txBody>
          <a:bodyPr wrap="square" rtlCol="0">
            <a:spAutoFit/>
          </a:bodyPr>
          <a:lstStyle/>
          <a:p>
            <a:r>
              <a:rPr lang="en-US" sz="1500" b="1" dirty="0" smtClean="0"/>
              <a:t>Lossless Preservation Master .</a:t>
            </a:r>
            <a:r>
              <a:rPr lang="en-US" sz="1500" b="1" dirty="0" err="1" smtClean="0"/>
              <a:t>avi</a:t>
            </a:r>
            <a:r>
              <a:rPr lang="en-US" sz="1500" b="1" dirty="0" smtClean="0"/>
              <a:t> file</a:t>
            </a:r>
            <a:endParaRPr lang="en-US" sz="1500" b="1" dirty="0"/>
          </a:p>
        </p:txBody>
      </p:sp>
      <p:sp>
        <p:nvSpPr>
          <p:cNvPr id="69" name="TextBox 68"/>
          <p:cNvSpPr txBox="1"/>
          <p:nvPr/>
        </p:nvSpPr>
        <p:spPr>
          <a:xfrm>
            <a:off x="2339601" y="15719189"/>
            <a:ext cx="1788231" cy="553998"/>
          </a:xfrm>
          <a:prstGeom prst="rect">
            <a:avLst/>
          </a:prstGeom>
          <a:noFill/>
        </p:spPr>
        <p:txBody>
          <a:bodyPr wrap="square" rtlCol="0">
            <a:spAutoFit/>
          </a:bodyPr>
          <a:lstStyle/>
          <a:p>
            <a:pPr algn="ctr"/>
            <a:r>
              <a:rPr lang="en-US" sz="1500" b="1" dirty="0" err="1" smtClean="0"/>
              <a:t>Lossy</a:t>
            </a:r>
            <a:r>
              <a:rPr lang="en-US" sz="1500" b="1" dirty="0" smtClean="0"/>
              <a:t> Mezzanine .</a:t>
            </a:r>
            <a:r>
              <a:rPr lang="en-US" sz="1500" b="1" dirty="0" err="1" smtClean="0"/>
              <a:t>mov</a:t>
            </a:r>
            <a:r>
              <a:rPr lang="en-US" sz="1500" b="1" dirty="0" smtClean="0"/>
              <a:t> file</a:t>
            </a:r>
            <a:endParaRPr lang="en-US" sz="1500" b="1" dirty="0"/>
          </a:p>
        </p:txBody>
      </p:sp>
      <p:sp>
        <p:nvSpPr>
          <p:cNvPr id="70" name="TextBox 69"/>
          <p:cNvSpPr txBox="1"/>
          <p:nvPr/>
        </p:nvSpPr>
        <p:spPr>
          <a:xfrm>
            <a:off x="6735272" y="15700551"/>
            <a:ext cx="1798113" cy="553998"/>
          </a:xfrm>
          <a:prstGeom prst="rect">
            <a:avLst/>
          </a:prstGeom>
          <a:noFill/>
        </p:spPr>
        <p:txBody>
          <a:bodyPr wrap="square" rtlCol="0">
            <a:spAutoFit/>
          </a:bodyPr>
          <a:lstStyle/>
          <a:p>
            <a:r>
              <a:rPr lang="en-US" sz="1500" b="1" dirty="0" err="1" smtClean="0"/>
              <a:t>Lossy</a:t>
            </a:r>
            <a:r>
              <a:rPr lang="en-US" sz="1500" b="1" dirty="0" smtClean="0"/>
              <a:t> Mezzanine .</a:t>
            </a:r>
            <a:r>
              <a:rPr lang="en-US" sz="1500" b="1" dirty="0" err="1" smtClean="0"/>
              <a:t>mov</a:t>
            </a:r>
            <a:r>
              <a:rPr lang="en-US" sz="1500" b="1" dirty="0" smtClean="0"/>
              <a:t> file</a:t>
            </a:r>
            <a:endParaRPr lang="en-US" sz="1500" b="1" dirty="0"/>
          </a:p>
        </p:txBody>
      </p:sp>
      <p:cxnSp>
        <p:nvCxnSpPr>
          <p:cNvPr id="71" name="Straight Arrow Connector 70"/>
          <p:cNvCxnSpPr/>
          <p:nvPr/>
        </p:nvCxnSpPr>
        <p:spPr>
          <a:xfrm>
            <a:off x="4518204" y="6486141"/>
            <a:ext cx="0" cy="2523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153117" y="15698663"/>
            <a:ext cx="2093485" cy="784830"/>
          </a:xfrm>
          <a:prstGeom prst="rect">
            <a:avLst/>
          </a:prstGeom>
        </p:spPr>
        <p:txBody>
          <a:bodyPr wrap="square">
            <a:spAutoFit/>
          </a:bodyPr>
          <a:lstStyle/>
          <a:p>
            <a:pPr lvl="0" algn="ctr"/>
            <a:r>
              <a:rPr lang="en-US" sz="1500" b="1" dirty="0">
                <a:solidFill>
                  <a:srgbClr val="000000"/>
                </a:solidFill>
              </a:rPr>
              <a:t>Lossless Preservation Master .</a:t>
            </a:r>
            <a:r>
              <a:rPr lang="en-US" sz="1500" b="1" dirty="0" err="1">
                <a:solidFill>
                  <a:srgbClr val="000000"/>
                </a:solidFill>
              </a:rPr>
              <a:t>avi</a:t>
            </a:r>
            <a:r>
              <a:rPr lang="en-US" sz="1500" b="1" dirty="0">
                <a:solidFill>
                  <a:srgbClr val="000000"/>
                </a:solidFill>
              </a:rPr>
              <a:t> file</a:t>
            </a:r>
          </a:p>
        </p:txBody>
      </p:sp>
      <p:sp>
        <p:nvSpPr>
          <p:cNvPr id="75" name="TextBox 74"/>
          <p:cNvSpPr txBox="1"/>
          <p:nvPr/>
        </p:nvSpPr>
        <p:spPr>
          <a:xfrm>
            <a:off x="5502025" y="11845825"/>
            <a:ext cx="1371600" cy="323165"/>
          </a:xfrm>
          <a:prstGeom prst="rect">
            <a:avLst/>
          </a:prstGeom>
          <a:noFill/>
        </p:spPr>
        <p:txBody>
          <a:bodyPr wrap="square" rtlCol="0">
            <a:spAutoFit/>
          </a:bodyPr>
          <a:lstStyle/>
          <a:p>
            <a:pPr algn="ctr"/>
            <a:r>
              <a:rPr lang="en-US" sz="1500" b="1" dirty="0" smtClean="0"/>
              <a:t>HD-SDI / SDI</a:t>
            </a:r>
            <a:endParaRPr lang="en-US" sz="1500" b="1" dirty="0"/>
          </a:p>
        </p:txBody>
      </p:sp>
      <p:sp>
        <p:nvSpPr>
          <p:cNvPr id="76" name="TextBox 75"/>
          <p:cNvSpPr txBox="1"/>
          <p:nvPr/>
        </p:nvSpPr>
        <p:spPr>
          <a:xfrm rot="10800000" flipV="1">
            <a:off x="3061124" y="11233320"/>
            <a:ext cx="1121497" cy="323165"/>
          </a:xfrm>
          <a:prstGeom prst="rect">
            <a:avLst/>
          </a:prstGeom>
          <a:noFill/>
        </p:spPr>
        <p:txBody>
          <a:bodyPr wrap="square" rtlCol="0">
            <a:spAutoFit/>
          </a:bodyPr>
          <a:lstStyle/>
          <a:p>
            <a:r>
              <a:rPr lang="en-US" sz="1500" b="1" dirty="0" smtClean="0"/>
              <a:t>Audio</a:t>
            </a:r>
            <a:endParaRPr lang="en-US" sz="1500" b="1" dirty="0"/>
          </a:p>
        </p:txBody>
      </p:sp>
      <p:sp>
        <p:nvSpPr>
          <p:cNvPr id="88" name="Rectangle 87"/>
          <p:cNvSpPr/>
          <p:nvPr/>
        </p:nvSpPr>
        <p:spPr>
          <a:xfrm>
            <a:off x="13061" y="18294658"/>
            <a:ext cx="18255069" cy="14106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Digitization Workflow</a:t>
            </a:r>
            <a:endParaRPr lang="en-US" dirty="0">
              <a:solidFill>
                <a:schemeClr val="tx1"/>
              </a:solidFill>
            </a:endParaRPr>
          </a:p>
        </p:txBody>
      </p:sp>
      <p:sp>
        <p:nvSpPr>
          <p:cNvPr id="91" name="Rectangle 90"/>
          <p:cNvSpPr/>
          <p:nvPr/>
        </p:nvSpPr>
        <p:spPr>
          <a:xfrm>
            <a:off x="0" y="19725045"/>
            <a:ext cx="3114155" cy="7718032"/>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a:off x="3028618" y="19725045"/>
            <a:ext cx="3114155" cy="7718032"/>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057236" y="19725045"/>
            <a:ext cx="3114155" cy="7718032"/>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9085854" y="19725045"/>
            <a:ext cx="3114155" cy="7718032"/>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12114472" y="19725045"/>
            <a:ext cx="3114155" cy="7718032"/>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a:xfrm>
            <a:off x="15143089" y="19725045"/>
            <a:ext cx="3114155" cy="7718032"/>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flipH="1">
            <a:off x="17313" y="19746078"/>
            <a:ext cx="3096842" cy="7447295"/>
          </a:xfrm>
          <a:prstGeom prst="rect">
            <a:avLst/>
          </a:prstGeom>
          <a:noFill/>
        </p:spPr>
        <p:txBody>
          <a:bodyPr wrap="square" rtlCol="0">
            <a:spAutoFit/>
          </a:bodyPr>
          <a:lstStyle/>
          <a:p>
            <a:pPr algn="ctr">
              <a:lnSpc>
                <a:spcPct val="107000"/>
              </a:lnSpc>
              <a:spcAft>
                <a:spcPts val="80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Accessioning as Processing: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1900" dirty="0" smtClean="0">
                <a:latin typeface="Calibri" panose="020F0502020204030204" pitchFamily="34" charset="0"/>
                <a:ea typeface="Calibri" panose="020F0502020204030204" pitchFamily="34" charset="0"/>
                <a:cs typeface="Times New Roman" panose="02020603050405020304" pitchFamily="18" charset="0"/>
              </a:rPr>
              <a:t>With the transfer of any new collection,  the  Archives conducts a preliminary inventory, assigns a collection code,  and  creates an accession  record in a collections management system. </a:t>
            </a:r>
          </a:p>
          <a:p>
            <a:pPr algn="ctr">
              <a:lnSpc>
                <a:spcPct val="107000"/>
              </a:lnSpc>
              <a:spcAft>
                <a:spcPts val="800"/>
              </a:spcAft>
            </a:pPr>
            <a:r>
              <a:rPr lang="en-US" sz="1900" dirty="0" smtClean="0">
                <a:latin typeface="Calibri" panose="020F0502020204030204" pitchFamily="34" charset="0"/>
                <a:ea typeface="Calibri" panose="020F0502020204030204" pitchFamily="34" charset="0"/>
                <a:cs typeface="Times New Roman" panose="02020603050405020304" pitchFamily="18" charset="0"/>
              </a:rPr>
              <a:t>Audio -visual materials are transferred to the AV  Archivist </a:t>
            </a:r>
            <a:r>
              <a:rPr lang="en-US" sz="1900" dirty="0">
                <a:latin typeface="Calibri" panose="020F0502020204030204" pitchFamily="34" charset="0"/>
                <a:ea typeface="Calibri" panose="020F0502020204030204" pitchFamily="34" charset="0"/>
                <a:cs typeface="Times New Roman" panose="02020603050405020304" pitchFamily="18" charset="0"/>
              </a:rPr>
              <a:t>who  </a:t>
            </a:r>
            <a:r>
              <a:rPr lang="en-US" sz="1900" dirty="0" smtClean="0">
                <a:latin typeface="Calibri" panose="020F0502020204030204" pitchFamily="34" charset="0"/>
                <a:ea typeface="Calibri" panose="020F0502020204030204" pitchFamily="34" charset="0"/>
                <a:cs typeface="Times New Roman" panose="02020603050405020304" pitchFamily="18" charset="0"/>
              </a:rPr>
              <a:t>conducts a </a:t>
            </a:r>
            <a:r>
              <a:rPr lang="en-US" sz="1900" dirty="0">
                <a:latin typeface="Calibri" panose="020F0502020204030204" pitchFamily="34" charset="0"/>
                <a:ea typeface="Calibri" panose="020F0502020204030204" pitchFamily="34" charset="0"/>
                <a:cs typeface="Times New Roman" panose="02020603050405020304" pitchFamily="18" charset="0"/>
              </a:rPr>
              <a:t>preservation </a:t>
            </a:r>
            <a:r>
              <a:rPr lang="en-US" sz="1900" dirty="0" smtClean="0">
                <a:latin typeface="Calibri" panose="020F0502020204030204" pitchFamily="34" charset="0"/>
                <a:ea typeface="Calibri" panose="020F0502020204030204" pitchFamily="34" charset="0"/>
                <a:cs typeface="Times New Roman" panose="02020603050405020304" pitchFamily="18" charset="0"/>
              </a:rPr>
              <a:t>and digitization assessment, gathers additional descriptive and technical metadata requirements, and reorganizes and stabilizes  analog materials for long-term storage.</a:t>
            </a:r>
          </a:p>
          <a:p>
            <a:pPr algn="ctr">
              <a:lnSpc>
                <a:spcPct val="107000"/>
              </a:lnSpc>
              <a:spcAft>
                <a:spcPts val="800"/>
              </a:spcAft>
            </a:pPr>
            <a:endParaRPr lang="en-US" sz="19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99" name="TextBox 98"/>
          <p:cNvSpPr txBox="1"/>
          <p:nvPr/>
        </p:nvSpPr>
        <p:spPr>
          <a:xfrm>
            <a:off x="3103289" y="19746078"/>
            <a:ext cx="2939773" cy="7857920"/>
          </a:xfrm>
          <a:prstGeom prst="rect">
            <a:avLst/>
          </a:prstGeom>
          <a:noFill/>
        </p:spPr>
        <p:txBody>
          <a:bodyPr wrap="square" rtlCol="0">
            <a:spAutoFit/>
          </a:bodyPr>
          <a:lstStyle/>
          <a:p>
            <a:pPr algn="ctr">
              <a:lnSpc>
                <a:spcPct val="107000"/>
              </a:lnSpc>
              <a:spcAft>
                <a:spcPts val="80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Basic Metadata Creation::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For most collections, the AV Archivist creates item–level metadata. </a:t>
            </a:r>
          </a:p>
          <a:p>
            <a:pPr algn="ctr">
              <a:lnSpc>
                <a:spcPct val="107000"/>
              </a:lnSpc>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Descriptive and technical metadata is a valued added service that promotes access </a:t>
            </a:r>
            <a:r>
              <a:rPr lang="en-US" sz="2000" dirty="0">
                <a:latin typeface="Calibri" panose="020F0502020204030204" pitchFamily="34" charset="0"/>
                <a:ea typeface="Calibri" panose="020F0502020204030204" pitchFamily="34" charset="0"/>
                <a:cs typeface="Times New Roman" panose="02020603050405020304" pitchFamily="18" charset="0"/>
              </a:rPr>
              <a:t>and </a:t>
            </a:r>
            <a:r>
              <a:rPr lang="en-US" sz="2000" dirty="0" smtClean="0">
                <a:latin typeface="Calibri" panose="020F0502020204030204" pitchFamily="34" charset="0"/>
                <a:ea typeface="Calibri" panose="020F0502020204030204" pitchFamily="34" charset="0"/>
                <a:cs typeface="Times New Roman" panose="02020603050405020304" pitchFamily="18" charset="0"/>
              </a:rPr>
              <a:t>discoverability.</a:t>
            </a:r>
          </a:p>
          <a:p>
            <a:pPr algn="ctr">
              <a:lnSpc>
                <a:spcPct val="107000"/>
              </a:lnSpc>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Descriptive metadata is added to the finding aid  which is then uploaded to the ND Archives website, the institutional repository, and the integrated library system. </a:t>
            </a:r>
          </a:p>
          <a:p>
            <a:pPr algn="ctr">
              <a:lnSpc>
                <a:spcPct val="107000"/>
              </a:lnSpc>
              <a:spcAft>
                <a:spcPts val="800"/>
              </a:spcAft>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0" name="TextBox 99"/>
          <p:cNvSpPr txBox="1"/>
          <p:nvPr/>
        </p:nvSpPr>
        <p:spPr>
          <a:xfrm>
            <a:off x="6218228" y="19746078"/>
            <a:ext cx="2919737" cy="7344703"/>
          </a:xfrm>
          <a:prstGeom prst="rect">
            <a:avLst/>
          </a:prstGeom>
          <a:noFill/>
        </p:spPr>
        <p:txBody>
          <a:bodyPr wrap="square" rtlCol="0">
            <a:spAutoFit/>
          </a:bodyPr>
          <a:lstStyle/>
          <a:p>
            <a:pPr algn="ct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Inspection </a:t>
            </a:r>
            <a:r>
              <a:rPr lang="en-US" sz="2400" dirty="0" smtClean="0">
                <a:latin typeface="Calibri" panose="020F0502020204030204" pitchFamily="34" charset="0"/>
                <a:ea typeface="Calibri" panose="020F0502020204030204" pitchFamily="34" charset="0"/>
                <a:cs typeface="Times New Roman" panose="02020603050405020304" pitchFamily="18" charset="0"/>
              </a:rPr>
              <a:t>&amp; Prep </a:t>
            </a:r>
            <a:r>
              <a:rPr lang="en-US" sz="2400" dirty="0">
                <a:latin typeface="Calibri" panose="020F0502020204030204" pitchFamily="34" charset="0"/>
                <a:ea typeface="Calibri" panose="020F0502020204030204" pitchFamily="34" charset="0"/>
                <a:cs typeface="Times New Roman" panose="02020603050405020304" pitchFamily="18" charset="0"/>
              </a:rPr>
              <a:t>of A-V materials:</a:t>
            </a:r>
          </a:p>
          <a:p>
            <a:pPr algn="ctr">
              <a:lnSpc>
                <a:spcPct val="107000"/>
              </a:lnSpc>
              <a:spcAft>
                <a:spcPts val="800"/>
              </a:spcAft>
            </a:pPr>
            <a:r>
              <a:rPr lang="en-US" sz="1900" dirty="0">
                <a:latin typeface="Calibri" panose="020F0502020204030204" pitchFamily="34" charset="0"/>
                <a:ea typeface="Calibri" panose="020F0502020204030204" pitchFamily="34" charset="0"/>
                <a:cs typeface="Times New Roman" panose="02020603050405020304" pitchFamily="18" charset="0"/>
              </a:rPr>
              <a:t>The Archives generally does not digitize analog materials right away.  Only </a:t>
            </a:r>
            <a:r>
              <a:rPr lang="en-US" sz="1900" dirty="0" smtClean="0">
                <a:latin typeface="Calibri" panose="020F0502020204030204" pitchFamily="34" charset="0"/>
                <a:ea typeface="Calibri" panose="020F0502020204030204" pitchFamily="34" charset="0"/>
                <a:cs typeface="Times New Roman" panose="02020603050405020304" pitchFamily="18" charset="0"/>
              </a:rPr>
              <a:t>AV </a:t>
            </a:r>
            <a:r>
              <a:rPr lang="en-US" sz="1900" dirty="0">
                <a:latin typeface="Calibri" panose="020F0502020204030204" pitchFamily="34" charset="0"/>
                <a:ea typeface="Calibri" panose="020F0502020204030204" pitchFamily="34" charset="0"/>
                <a:cs typeface="Times New Roman" panose="02020603050405020304" pitchFamily="18" charset="0"/>
              </a:rPr>
              <a:t>items that have been requested by researchers, various campus entities like the athletic department or marketing and communications, production companies, or TV networks will be digitized. An exception from that rule are materials that are at risk because of deterioration or fragility.</a:t>
            </a:r>
          </a:p>
          <a:p>
            <a:pPr algn="ctr">
              <a:lnSpc>
                <a:spcPct val="107000"/>
              </a:lnSpc>
              <a:spcAft>
                <a:spcPts val="800"/>
              </a:spcAft>
            </a:pPr>
            <a:r>
              <a:rPr lang="en-US" sz="1900" dirty="0">
                <a:latin typeface="Calibri" panose="020F0502020204030204" pitchFamily="34" charset="0"/>
                <a:ea typeface="Calibri" panose="020F0502020204030204" pitchFamily="34" charset="0"/>
                <a:cs typeface="Times New Roman" panose="02020603050405020304" pitchFamily="18" charset="0"/>
              </a:rPr>
              <a:t>In the case of videotapes this mostly involves baking of tapes or splicing of tapes that have separated from the leader.</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1" name="TextBox 100"/>
          <p:cNvSpPr txBox="1"/>
          <p:nvPr/>
        </p:nvSpPr>
        <p:spPr>
          <a:xfrm>
            <a:off x="9229315" y="19746078"/>
            <a:ext cx="2996173" cy="8574270"/>
          </a:xfrm>
          <a:prstGeom prst="rect">
            <a:avLst/>
          </a:prstGeom>
          <a:noFill/>
        </p:spPr>
        <p:txBody>
          <a:bodyPr wrap="square" rtlCol="0">
            <a:spAutoFit/>
          </a:bodyPr>
          <a:lstStyle/>
          <a:p>
            <a:pPr algn="ctr">
              <a:lnSpc>
                <a:spcPct val="107000"/>
              </a:lnSpc>
              <a:spcAft>
                <a:spcPts val="80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VCRS </a:t>
            </a:r>
            <a:r>
              <a:rPr lang="en-US" sz="2400" dirty="0">
                <a:latin typeface="Calibri" panose="020F0502020204030204" pitchFamily="34" charset="0"/>
                <a:ea typeface="Calibri" panose="020F0502020204030204" pitchFamily="34" charset="0"/>
                <a:cs typeface="Times New Roman" panose="02020603050405020304" pitchFamily="18" charset="0"/>
              </a:rPr>
              <a:t>without SDI output:</a:t>
            </a:r>
          </a:p>
          <a:p>
            <a:pPr algn="ctr">
              <a:lnSpc>
                <a:spcPct val="107000"/>
              </a:lnSpc>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The capture card we use for digitization uses SDI [Serial Digital Interface] connections. All of the consumer format VCRs like VHS, Betamax, and older professional formats like 1” type C, U-</a:t>
            </a:r>
            <a:r>
              <a:rPr lang="en-US" sz="1800" dirty="0" err="1">
                <a:latin typeface="Calibri" panose="020F0502020204030204" pitchFamily="34" charset="0"/>
                <a:ea typeface="Calibri" panose="020F0502020204030204" pitchFamily="34" charset="0"/>
                <a:cs typeface="Times New Roman" panose="02020603050405020304" pitchFamily="18" charset="0"/>
              </a:rPr>
              <a:t>matic</a:t>
            </a:r>
            <a:r>
              <a:rPr lang="en-US" sz="1800" dirty="0">
                <a:latin typeface="Calibri" panose="020F0502020204030204" pitchFamily="34" charset="0"/>
                <a:ea typeface="Calibri" panose="020F0502020204030204" pitchFamily="34" charset="0"/>
                <a:cs typeface="Times New Roman" panose="02020603050405020304" pitchFamily="18" charset="0"/>
              </a:rPr>
              <a:t> don’t have SDI outputs. We use a DPS-575 frame synchronizer to create a SDI signal from the S-video or component output of these VCRs. </a:t>
            </a:r>
          </a:p>
          <a:p>
            <a:pPr algn="ctr">
              <a:lnSpc>
                <a:spcPct val="107000"/>
              </a:lnSpc>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Some basic color correction is done at this step if </a:t>
            </a:r>
            <a:r>
              <a:rPr lang="en-US" sz="1800" dirty="0" smtClean="0">
                <a:latin typeface="Calibri" panose="020F0502020204030204" pitchFamily="34" charset="0"/>
                <a:ea typeface="Calibri" panose="020F0502020204030204" pitchFamily="34" charset="0"/>
                <a:cs typeface="Times New Roman" panose="02020603050405020304" pitchFamily="18" charset="0"/>
              </a:rPr>
              <a:t>necessary.</a:t>
            </a:r>
          </a:p>
          <a:p>
            <a:pPr algn="ctr">
              <a:lnSpc>
                <a:spcPct val="107000"/>
              </a:lnSpc>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The SDI signal from the frame synchronizer is then split in two to feed a Windows PC for the creation of the FFV1 preservation file and to feed a Mac computer to create an Apple </a:t>
            </a:r>
            <a:r>
              <a:rPr lang="en-US" sz="1800" dirty="0" err="1">
                <a:latin typeface="Calibri" panose="020F0502020204030204" pitchFamily="34" charset="0"/>
                <a:ea typeface="Calibri" panose="020F0502020204030204" pitchFamily="34" charset="0"/>
                <a:cs typeface="Times New Roman" panose="02020603050405020304" pitchFamily="18" charset="0"/>
              </a:rPr>
              <a:t>ProRes</a:t>
            </a:r>
            <a:r>
              <a:rPr lang="en-US" sz="1800" dirty="0">
                <a:latin typeface="Calibri" panose="020F0502020204030204" pitchFamily="34" charset="0"/>
                <a:ea typeface="Calibri" panose="020F0502020204030204" pitchFamily="34" charset="0"/>
                <a:cs typeface="Times New Roman" panose="02020603050405020304" pitchFamily="18" charset="0"/>
              </a:rPr>
              <a:t> 422 mezzanine file.</a:t>
            </a:r>
          </a:p>
          <a:p>
            <a:pPr>
              <a:lnSpc>
                <a:spcPct val="107000"/>
              </a:lnSpc>
              <a:spcAft>
                <a:spcPts val="800"/>
              </a:spcAft>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TextBox 101"/>
          <p:cNvSpPr txBox="1"/>
          <p:nvPr/>
        </p:nvSpPr>
        <p:spPr>
          <a:xfrm>
            <a:off x="12225488" y="19746078"/>
            <a:ext cx="2977660" cy="4871270"/>
          </a:xfrm>
          <a:prstGeom prst="rect">
            <a:avLst/>
          </a:prstGeom>
          <a:noFill/>
        </p:spPr>
        <p:txBody>
          <a:bodyPr wrap="square" rtlCol="0">
            <a:spAutoFit/>
          </a:bodyPr>
          <a:lstStyle/>
          <a:p>
            <a:pPr algn="ctr">
              <a:lnSpc>
                <a:spcPct val="107000"/>
              </a:lnSpc>
              <a:spcAft>
                <a:spcPts val="80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VCRs </a:t>
            </a:r>
            <a:r>
              <a:rPr lang="en-US" sz="2400" dirty="0">
                <a:latin typeface="Calibri" panose="020F0502020204030204" pitchFamily="34" charset="0"/>
                <a:ea typeface="Calibri" panose="020F0502020204030204" pitchFamily="34" charset="0"/>
                <a:cs typeface="Times New Roman" panose="02020603050405020304" pitchFamily="18" charset="0"/>
              </a:rPr>
              <a:t>with SDI output:</a:t>
            </a:r>
          </a:p>
          <a:p>
            <a:pPr algn="ct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We have VCRs for the DV tape family from Mini DV up to </a:t>
            </a:r>
            <a:r>
              <a:rPr lang="en-US" sz="2000" dirty="0" err="1">
                <a:latin typeface="Calibri" panose="020F0502020204030204" pitchFamily="34" charset="0"/>
                <a:ea typeface="Calibri" panose="020F0502020204030204" pitchFamily="34" charset="0"/>
                <a:cs typeface="Times New Roman" panose="02020603050405020304" pitchFamily="18" charset="0"/>
              </a:rPr>
              <a:t>DVCPro</a:t>
            </a:r>
            <a:r>
              <a:rPr lang="en-US" sz="2000" dirty="0">
                <a:latin typeface="Calibri" panose="020F0502020204030204" pitchFamily="34" charset="0"/>
                <a:ea typeface="Calibri" panose="020F0502020204030204" pitchFamily="34" charset="0"/>
                <a:cs typeface="Times New Roman" panose="02020603050405020304" pitchFamily="18" charset="0"/>
              </a:rPr>
              <a:t> HD, </a:t>
            </a:r>
            <a:r>
              <a:rPr lang="en-US" sz="2000" dirty="0" err="1">
                <a:latin typeface="Calibri" panose="020F0502020204030204" pitchFamily="34" charset="0"/>
                <a:ea typeface="Calibri" panose="020F0502020204030204" pitchFamily="34" charset="0"/>
                <a:cs typeface="Times New Roman" panose="02020603050405020304" pitchFamily="18" charset="0"/>
              </a:rPr>
              <a:t>DVCam</a:t>
            </a:r>
            <a:r>
              <a:rPr lang="en-US" sz="2000" dirty="0">
                <a:latin typeface="Calibri" panose="020F0502020204030204" pitchFamily="34" charset="0"/>
                <a:ea typeface="Calibri" panose="020F0502020204030204" pitchFamily="34" charset="0"/>
                <a:cs typeface="Times New Roman" panose="02020603050405020304" pitchFamily="18" charset="0"/>
              </a:rPr>
              <a:t>, and HDV, as well as the </a:t>
            </a:r>
            <a:r>
              <a:rPr lang="en-US" sz="2000" dirty="0" err="1">
                <a:latin typeface="Calibri" panose="020F0502020204030204" pitchFamily="34" charset="0"/>
                <a:ea typeface="Calibri" panose="020F0502020204030204" pitchFamily="34" charset="0"/>
                <a:cs typeface="Times New Roman" panose="02020603050405020304" pitchFamily="18" charset="0"/>
              </a:rPr>
              <a:t>Betacam</a:t>
            </a:r>
            <a:r>
              <a:rPr lang="en-US" sz="2000" dirty="0">
                <a:latin typeface="Calibri" panose="020F0502020204030204" pitchFamily="34" charset="0"/>
                <a:ea typeface="Calibri" panose="020F0502020204030204" pitchFamily="34" charset="0"/>
                <a:cs typeface="Times New Roman" panose="02020603050405020304" pitchFamily="18" charset="0"/>
              </a:rPr>
              <a:t> tape family from </a:t>
            </a:r>
            <a:r>
              <a:rPr lang="en-US" sz="2000" dirty="0" err="1">
                <a:latin typeface="Calibri" panose="020F0502020204030204" pitchFamily="34" charset="0"/>
                <a:ea typeface="Calibri" panose="020F0502020204030204" pitchFamily="34" charset="0"/>
                <a:cs typeface="Times New Roman" panose="02020603050405020304" pitchFamily="18" charset="0"/>
              </a:rPr>
              <a:t>Betcam</a:t>
            </a:r>
            <a:r>
              <a:rPr lang="en-US" sz="2000" dirty="0">
                <a:latin typeface="Calibri" panose="020F0502020204030204" pitchFamily="34" charset="0"/>
                <a:ea typeface="Calibri" panose="020F0502020204030204" pitchFamily="34" charset="0"/>
                <a:cs typeface="Times New Roman" panose="02020603050405020304" pitchFamily="18" charset="0"/>
              </a:rPr>
              <a:t> to </a:t>
            </a:r>
            <a:r>
              <a:rPr lang="en-US" sz="2000" dirty="0" err="1">
                <a:latin typeface="Calibri" panose="020F0502020204030204" pitchFamily="34" charset="0"/>
                <a:ea typeface="Calibri" panose="020F0502020204030204" pitchFamily="34" charset="0"/>
                <a:cs typeface="Times New Roman" panose="02020603050405020304" pitchFamily="18" charset="0"/>
              </a:rPr>
              <a:t>HDcam</a:t>
            </a:r>
            <a:r>
              <a:rPr lang="en-US" sz="2000" dirty="0">
                <a:latin typeface="Calibri" panose="020F0502020204030204" pitchFamily="34" charset="0"/>
                <a:ea typeface="Calibri" panose="020F0502020204030204" pitchFamily="34" charset="0"/>
                <a:cs typeface="Times New Roman" panose="02020603050405020304" pitchFamily="18" charset="0"/>
              </a:rPr>
              <a:t> that can output an SDI or HD-SDI signal. The signal is also split </a:t>
            </a:r>
            <a:r>
              <a:rPr lang="en-US" sz="2000" dirty="0" smtClean="0">
                <a:latin typeface="Calibri" panose="020F0502020204030204" pitchFamily="34" charset="0"/>
                <a:ea typeface="Calibri" panose="020F0502020204030204" pitchFamily="34" charset="0"/>
                <a:cs typeface="Times New Roman" panose="02020603050405020304" pitchFamily="18" charset="0"/>
              </a:rPr>
              <a:t>in </a:t>
            </a:r>
            <a:r>
              <a:rPr lang="en-US" sz="2000" dirty="0">
                <a:latin typeface="Calibri" panose="020F0502020204030204" pitchFamily="34" charset="0"/>
                <a:ea typeface="Calibri" panose="020F0502020204030204" pitchFamily="34" charset="0"/>
                <a:cs typeface="Times New Roman" panose="02020603050405020304" pitchFamily="18" charset="0"/>
              </a:rPr>
              <a:t>two to simultaneously create a FFV1 file on a Windows Pc and an Apple </a:t>
            </a:r>
            <a:r>
              <a:rPr lang="en-US" sz="2000" dirty="0" err="1">
                <a:latin typeface="Calibri" panose="020F0502020204030204" pitchFamily="34" charset="0"/>
                <a:ea typeface="Calibri" panose="020F0502020204030204" pitchFamily="34" charset="0"/>
                <a:cs typeface="Times New Roman" panose="02020603050405020304" pitchFamily="18" charset="0"/>
              </a:rPr>
              <a:t>ProRes</a:t>
            </a:r>
            <a:r>
              <a:rPr lang="en-US" sz="2000" dirty="0">
                <a:latin typeface="Calibri" panose="020F0502020204030204" pitchFamily="34" charset="0"/>
                <a:ea typeface="Calibri" panose="020F0502020204030204" pitchFamily="34" charset="0"/>
                <a:cs typeface="Times New Roman" panose="02020603050405020304" pitchFamily="18" charset="0"/>
              </a:rPr>
              <a:t> 422 file on a MAC</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3" name="TextBox 102"/>
          <p:cNvSpPr txBox="1"/>
          <p:nvPr/>
        </p:nvSpPr>
        <p:spPr>
          <a:xfrm>
            <a:off x="15228627" y="19746078"/>
            <a:ext cx="2912770" cy="5595763"/>
          </a:xfrm>
          <a:prstGeom prst="rect">
            <a:avLst/>
          </a:prstGeom>
          <a:noFill/>
        </p:spPr>
        <p:txBody>
          <a:bodyPr wrap="square" rtlCol="0">
            <a:spAutoFit/>
          </a:bodyPr>
          <a:lstStyle/>
          <a:p>
            <a:pPr algn="ctr">
              <a:lnSpc>
                <a:spcPct val="107000"/>
              </a:lnSpc>
              <a:spcAft>
                <a:spcPts val="80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Digital Preservation System:</a:t>
            </a:r>
          </a:p>
          <a:p>
            <a:pPr algn="ct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W</a:t>
            </a:r>
            <a:r>
              <a:rPr lang="en-US" sz="2000" dirty="0" smtClean="0">
                <a:latin typeface="Calibri" panose="020F0502020204030204" pitchFamily="34" charset="0"/>
                <a:ea typeface="Calibri" panose="020F0502020204030204" pitchFamily="34" charset="0"/>
                <a:cs typeface="Times New Roman" panose="02020603050405020304" pitchFamily="18" charset="0"/>
              </a:rPr>
              <a:t>e are using a LTO tape library for the storage of our digitized files. Currently, the ND Archives is evaluating digital preservation systems for implementation. The DPS will further expand the Archives capabilities in </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providing digital preservation micro-services to ensure continued access to  its digital collections.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7" name="Rectangle 106"/>
          <p:cNvSpPr/>
          <p:nvPr/>
        </p:nvSpPr>
        <p:spPr>
          <a:xfrm>
            <a:off x="1191796" y="9906000"/>
            <a:ext cx="3062906"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VCR without SDI</a:t>
            </a:r>
            <a:endParaRPr lang="en-US" sz="3200" dirty="0"/>
          </a:p>
        </p:txBody>
      </p:sp>
      <p:sp>
        <p:nvSpPr>
          <p:cNvPr id="108" name="Rectangle 107"/>
          <p:cNvSpPr/>
          <p:nvPr/>
        </p:nvSpPr>
        <p:spPr>
          <a:xfrm>
            <a:off x="4498791" y="9930704"/>
            <a:ext cx="3062906"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VCR with SDI</a:t>
            </a:r>
            <a:endParaRPr lang="en-US" sz="3200" dirty="0"/>
          </a:p>
        </p:txBody>
      </p:sp>
      <p:sp>
        <p:nvSpPr>
          <p:cNvPr id="2" name="Rectangle 1"/>
          <p:cNvSpPr/>
          <p:nvPr/>
        </p:nvSpPr>
        <p:spPr>
          <a:xfrm>
            <a:off x="9448800" y="5386070"/>
            <a:ext cx="8458200" cy="360553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WHY </a:t>
            </a:r>
            <a:r>
              <a:rPr lang="en-US" sz="2400" dirty="0" smtClean="0"/>
              <a:t>FFV1 as a codec for Digital Preservation Masters?</a:t>
            </a:r>
            <a:endParaRPr lang="en-US" sz="2400" dirty="0"/>
          </a:p>
          <a:p>
            <a:r>
              <a:rPr lang="en-US" sz="2000" dirty="0">
                <a:solidFill>
                  <a:schemeClr val="tx1"/>
                </a:solidFill>
              </a:rPr>
              <a:t>1. It is lossless compression which means no quality </a:t>
            </a:r>
            <a:r>
              <a:rPr lang="en-US" sz="2000" dirty="0" smtClean="0">
                <a:solidFill>
                  <a:schemeClr val="tx1"/>
                </a:solidFill>
              </a:rPr>
              <a:t>loss.</a:t>
            </a:r>
            <a:endParaRPr lang="en-US" sz="2000" dirty="0">
              <a:solidFill>
                <a:schemeClr val="tx1"/>
              </a:solidFill>
            </a:endParaRPr>
          </a:p>
          <a:p>
            <a:r>
              <a:rPr lang="en-US" sz="2000" dirty="0">
                <a:solidFill>
                  <a:schemeClr val="tx1"/>
                </a:solidFill>
              </a:rPr>
              <a:t>2. A Standard Definition FFV1 file is </a:t>
            </a:r>
            <a:r>
              <a:rPr lang="en-US" sz="2000" dirty="0" smtClean="0">
                <a:solidFill>
                  <a:schemeClr val="tx1"/>
                </a:solidFill>
              </a:rPr>
              <a:t>ca. </a:t>
            </a:r>
            <a:r>
              <a:rPr lang="en-US" sz="2000" dirty="0">
                <a:solidFill>
                  <a:schemeClr val="tx1"/>
                </a:solidFill>
              </a:rPr>
              <a:t>46 % of the size of the </a:t>
            </a:r>
            <a:r>
              <a:rPr lang="en-US" sz="2000" dirty="0" err="1" smtClean="0">
                <a:solidFill>
                  <a:schemeClr val="tx1"/>
                </a:solidFill>
              </a:rPr>
              <a:t>uncom</a:t>
            </a:r>
            <a:r>
              <a:rPr lang="en-US" sz="2000" dirty="0" smtClean="0">
                <a:solidFill>
                  <a:schemeClr val="tx1"/>
                </a:solidFill>
              </a:rPr>
              <a:t>- </a:t>
            </a:r>
            <a:br>
              <a:rPr lang="en-US" sz="2000" dirty="0" smtClean="0">
                <a:solidFill>
                  <a:schemeClr val="tx1"/>
                </a:solidFill>
              </a:rPr>
            </a:br>
            <a:r>
              <a:rPr lang="en-US" sz="2000" dirty="0" smtClean="0">
                <a:solidFill>
                  <a:schemeClr val="tx1"/>
                </a:solidFill>
              </a:rPr>
              <a:t>    pressed </a:t>
            </a:r>
            <a:r>
              <a:rPr lang="en-US" sz="2000" dirty="0">
                <a:solidFill>
                  <a:schemeClr val="tx1"/>
                </a:solidFill>
              </a:rPr>
              <a:t>file.</a:t>
            </a:r>
          </a:p>
          <a:p>
            <a:r>
              <a:rPr lang="en-US" sz="2000" dirty="0">
                <a:solidFill>
                  <a:schemeClr val="tx1"/>
                </a:solidFill>
              </a:rPr>
              <a:t>    A High Definition FFV1 file is </a:t>
            </a:r>
            <a:r>
              <a:rPr lang="en-US" sz="2000" dirty="0" smtClean="0">
                <a:solidFill>
                  <a:schemeClr val="tx1"/>
                </a:solidFill>
              </a:rPr>
              <a:t>ca. </a:t>
            </a:r>
            <a:r>
              <a:rPr lang="en-US" sz="2000" dirty="0">
                <a:solidFill>
                  <a:schemeClr val="tx1"/>
                </a:solidFill>
              </a:rPr>
              <a:t>57 % of the size of the uncompressed </a:t>
            </a:r>
            <a:r>
              <a:rPr lang="en-US" sz="2000" dirty="0" smtClean="0">
                <a:solidFill>
                  <a:schemeClr val="tx1"/>
                </a:solidFill>
              </a:rPr>
              <a:t/>
            </a:r>
            <a:br>
              <a:rPr lang="en-US" sz="2000" dirty="0" smtClean="0">
                <a:solidFill>
                  <a:schemeClr val="tx1"/>
                </a:solidFill>
              </a:rPr>
            </a:br>
            <a:r>
              <a:rPr lang="en-US" sz="2000" dirty="0" smtClean="0">
                <a:solidFill>
                  <a:schemeClr val="tx1"/>
                </a:solidFill>
              </a:rPr>
              <a:t>    file</a:t>
            </a:r>
            <a:r>
              <a:rPr lang="en-US" sz="2000" dirty="0">
                <a:solidFill>
                  <a:schemeClr val="tx1"/>
                </a:solidFill>
              </a:rPr>
              <a:t>.</a:t>
            </a:r>
          </a:p>
          <a:p>
            <a:r>
              <a:rPr lang="en-US" sz="2000" dirty="0">
                <a:solidFill>
                  <a:schemeClr val="tx1"/>
                </a:solidFill>
              </a:rPr>
              <a:t>3. It is open source / Part of the </a:t>
            </a:r>
            <a:r>
              <a:rPr lang="en-US" sz="2000" dirty="0" err="1">
                <a:solidFill>
                  <a:schemeClr val="tx1"/>
                </a:solidFill>
              </a:rPr>
              <a:t>FFmpeg</a:t>
            </a:r>
            <a:r>
              <a:rPr lang="en-US" sz="2000" dirty="0">
                <a:solidFill>
                  <a:schemeClr val="tx1"/>
                </a:solidFill>
              </a:rPr>
              <a:t> project.</a:t>
            </a:r>
          </a:p>
          <a:p>
            <a:r>
              <a:rPr lang="en-US" sz="2000" dirty="0">
                <a:solidFill>
                  <a:schemeClr val="tx1"/>
                </a:solidFill>
              </a:rPr>
              <a:t>4. It is </a:t>
            </a:r>
            <a:r>
              <a:rPr lang="en-US" sz="2000" dirty="0" smtClean="0">
                <a:solidFill>
                  <a:schemeClr val="tx1"/>
                </a:solidFill>
              </a:rPr>
              <a:t>safe </a:t>
            </a:r>
            <a:r>
              <a:rPr lang="en-US" sz="2000" dirty="0">
                <a:solidFill>
                  <a:schemeClr val="tx1"/>
                </a:solidFill>
              </a:rPr>
              <a:t>for long term </a:t>
            </a:r>
            <a:r>
              <a:rPr lang="en-US" sz="2000" dirty="0" smtClean="0">
                <a:solidFill>
                  <a:schemeClr val="tx1"/>
                </a:solidFill>
              </a:rPr>
              <a:t>preservation.</a:t>
            </a:r>
            <a:endParaRPr lang="en-US" sz="2000" dirty="0">
              <a:solidFill>
                <a:schemeClr val="tx1"/>
              </a:solidFill>
            </a:endParaRPr>
          </a:p>
          <a:p>
            <a:r>
              <a:rPr lang="en-US" sz="2000" dirty="0">
                <a:solidFill>
                  <a:schemeClr val="tx1"/>
                </a:solidFill>
              </a:rPr>
              <a:t>5. Encoding into FFV1 can be done with low cost </a:t>
            </a:r>
            <a:r>
              <a:rPr lang="en-US" sz="2000" dirty="0" smtClean="0">
                <a:solidFill>
                  <a:schemeClr val="tx1"/>
                </a:solidFill>
              </a:rPr>
              <a:t>Windows PCs.</a:t>
            </a:r>
            <a:endParaRPr lang="en-US" sz="2000" dirty="0">
              <a:solidFill>
                <a:schemeClr val="tx1"/>
              </a:solidFill>
            </a:endParaRPr>
          </a:p>
          <a:p>
            <a:r>
              <a:rPr lang="en-US" sz="2000" dirty="0">
                <a:solidFill>
                  <a:schemeClr val="tx1"/>
                </a:solidFill>
              </a:rPr>
              <a:t>6. The video is captured in FFV1 in real time.</a:t>
            </a:r>
          </a:p>
          <a:p>
            <a:r>
              <a:rPr lang="en-US" sz="2000" dirty="0">
                <a:solidFill>
                  <a:schemeClr val="tx1"/>
                </a:solidFill>
              </a:rPr>
              <a:t>7. Standard definition FFV1 files can be played </a:t>
            </a:r>
            <a:r>
              <a:rPr lang="en-US" sz="2000" dirty="0" smtClean="0">
                <a:solidFill>
                  <a:schemeClr val="tx1"/>
                </a:solidFill>
              </a:rPr>
              <a:t>with </a:t>
            </a:r>
            <a:r>
              <a:rPr lang="en-US" sz="2000" dirty="0">
                <a:solidFill>
                  <a:schemeClr val="tx1"/>
                </a:solidFill>
              </a:rPr>
              <a:t>the </a:t>
            </a:r>
            <a:r>
              <a:rPr lang="en-US" sz="2000" dirty="0" err="1" smtClean="0">
                <a:solidFill>
                  <a:schemeClr val="tx1"/>
                </a:solidFill>
              </a:rPr>
              <a:t>VLCLan</a:t>
            </a:r>
            <a:r>
              <a:rPr lang="en-US" sz="2000" dirty="0" smtClean="0">
                <a:solidFill>
                  <a:schemeClr val="tx1"/>
                </a:solidFill>
              </a:rPr>
              <a:t>  player</a:t>
            </a:r>
            <a:endParaRPr lang="en-US" sz="2000" dirty="0">
              <a:solidFill>
                <a:schemeClr val="tx1"/>
              </a:solidFill>
            </a:endParaRPr>
          </a:p>
        </p:txBody>
      </p:sp>
      <p:sp>
        <p:nvSpPr>
          <p:cNvPr id="3" name="Rectangle 2"/>
          <p:cNvSpPr/>
          <p:nvPr/>
        </p:nvSpPr>
        <p:spPr>
          <a:xfrm>
            <a:off x="9448800" y="9185117"/>
            <a:ext cx="8458200" cy="256143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pPr>
            <a:r>
              <a:rPr lang="en-US" sz="2400" dirty="0" smtClean="0">
                <a:solidFill>
                  <a:schemeClr val="bg1"/>
                </a:solidFill>
                <a:ea typeface="Calibri" panose="020F0502020204030204" pitchFamily="34" charset="0"/>
                <a:cs typeface="Times New Roman" panose="02020603050405020304" pitchFamily="18" charset="0"/>
              </a:rPr>
              <a:t>Software Used </a:t>
            </a:r>
            <a:r>
              <a:rPr lang="en-US" sz="2400" dirty="0">
                <a:solidFill>
                  <a:schemeClr val="bg1"/>
                </a:solidFill>
                <a:ea typeface="Calibri" panose="020F0502020204030204" pitchFamily="34" charset="0"/>
                <a:cs typeface="Times New Roman" panose="02020603050405020304" pitchFamily="18" charset="0"/>
              </a:rPr>
              <a:t>:</a:t>
            </a:r>
          </a:p>
          <a:p>
            <a:pPr lvl="0">
              <a:lnSpc>
                <a:spcPct val="107000"/>
              </a:lnSpc>
              <a:spcAft>
                <a:spcPts val="800"/>
              </a:spcAft>
            </a:pPr>
            <a:r>
              <a:rPr lang="en-US" sz="2000" dirty="0">
                <a:solidFill>
                  <a:srgbClr val="000000"/>
                </a:solidFill>
                <a:ea typeface="Calibri" panose="020F0502020204030204" pitchFamily="34" charset="0"/>
                <a:cs typeface="Times New Roman" panose="02020603050405020304" pitchFamily="18" charset="0"/>
              </a:rPr>
              <a:t>We use Virtual Dub 2 as our capture software for FFV1 files and </a:t>
            </a:r>
            <a:r>
              <a:rPr lang="en-US" sz="2000" dirty="0" err="1">
                <a:solidFill>
                  <a:srgbClr val="000000"/>
                </a:solidFill>
                <a:ea typeface="Calibri" panose="020F0502020204030204" pitchFamily="34" charset="0"/>
                <a:cs typeface="Times New Roman" panose="02020603050405020304" pitchFamily="18" charset="0"/>
              </a:rPr>
              <a:t>Blackmagic</a:t>
            </a:r>
            <a:r>
              <a:rPr lang="en-US" sz="2000" dirty="0">
                <a:solidFill>
                  <a:srgbClr val="000000"/>
                </a:solidFill>
                <a:ea typeface="Calibri" panose="020F0502020204030204" pitchFamily="34" charset="0"/>
                <a:cs typeface="Times New Roman" panose="02020603050405020304" pitchFamily="18" charset="0"/>
              </a:rPr>
              <a:t> Media Express for the capture of the Apple </a:t>
            </a:r>
            <a:r>
              <a:rPr lang="en-US" sz="2000" dirty="0" err="1">
                <a:solidFill>
                  <a:srgbClr val="000000"/>
                </a:solidFill>
                <a:ea typeface="Calibri" panose="020F0502020204030204" pitchFamily="34" charset="0"/>
                <a:cs typeface="Times New Roman" panose="02020603050405020304" pitchFamily="18" charset="0"/>
              </a:rPr>
              <a:t>ProRes</a:t>
            </a:r>
            <a:r>
              <a:rPr lang="en-US" sz="2000" dirty="0">
                <a:solidFill>
                  <a:srgbClr val="000000"/>
                </a:solidFill>
                <a:ea typeface="Calibri" panose="020F0502020204030204" pitchFamily="34" charset="0"/>
                <a:cs typeface="Times New Roman" panose="02020603050405020304" pitchFamily="18" charset="0"/>
              </a:rPr>
              <a:t> files.</a:t>
            </a:r>
          </a:p>
          <a:p>
            <a:pPr lvl="0">
              <a:lnSpc>
                <a:spcPct val="107000"/>
              </a:lnSpc>
              <a:spcAft>
                <a:spcPts val="800"/>
              </a:spcAft>
            </a:pPr>
            <a:r>
              <a:rPr lang="en-US" sz="2000" dirty="0">
                <a:solidFill>
                  <a:srgbClr val="000000"/>
                </a:solidFill>
                <a:ea typeface="Calibri" panose="020F0502020204030204" pitchFamily="34" charset="0"/>
                <a:cs typeface="Times New Roman" panose="02020603050405020304" pitchFamily="18" charset="0"/>
              </a:rPr>
              <a:t>Both Virtual Dub 2 and Media Express can capture Standard Definition and High Definition video signals and multiple audio channels.</a:t>
            </a:r>
          </a:p>
          <a:p>
            <a:pPr lvl="0">
              <a:lnSpc>
                <a:spcPct val="107000"/>
              </a:lnSpc>
              <a:spcAft>
                <a:spcPts val="800"/>
              </a:spcAft>
            </a:pPr>
            <a:r>
              <a:rPr lang="en-US" sz="2000" dirty="0">
                <a:solidFill>
                  <a:srgbClr val="000000"/>
                </a:solidFill>
                <a:ea typeface="Calibri" panose="020F0502020204030204" pitchFamily="34" charset="0"/>
                <a:cs typeface="Times New Roman" panose="02020603050405020304" pitchFamily="18" charset="0"/>
              </a:rPr>
              <a:t>The FFV1 files we are creating are 8 bit </a:t>
            </a:r>
            <a:r>
              <a:rPr lang="en-US" sz="2000" dirty="0" smtClean="0">
                <a:solidFill>
                  <a:srgbClr val="000000"/>
                </a:solidFill>
                <a:ea typeface="Calibri" panose="020F0502020204030204" pitchFamily="34" charset="0"/>
                <a:cs typeface="Times New Roman" panose="02020603050405020304" pitchFamily="18" charset="0"/>
              </a:rPr>
              <a:t>files.</a:t>
            </a:r>
            <a:endParaRPr lang="en-US" dirty="0"/>
          </a:p>
        </p:txBody>
      </p:sp>
      <p:sp>
        <p:nvSpPr>
          <p:cNvPr id="5" name="Rectangle 4"/>
          <p:cNvSpPr/>
          <p:nvPr/>
        </p:nvSpPr>
        <p:spPr>
          <a:xfrm>
            <a:off x="9448800" y="11940069"/>
            <a:ext cx="8458200" cy="289601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dirty="0">
                <a:ea typeface="Calibri" panose="020F0502020204030204" pitchFamily="34" charset="0"/>
                <a:cs typeface="Times New Roman" panose="02020603050405020304" pitchFamily="18" charset="0"/>
              </a:rPr>
              <a:t>Users of </a:t>
            </a:r>
            <a:r>
              <a:rPr lang="en-US" sz="2400" dirty="0" smtClean="0">
                <a:ea typeface="Calibri" panose="020F0502020204030204" pitchFamily="34" charset="0"/>
                <a:cs typeface="Times New Roman" panose="02020603050405020304" pitchFamily="18" charset="0"/>
              </a:rPr>
              <a:t>FFV1 [selection]:</a:t>
            </a:r>
            <a:endParaRPr lang="en-US" sz="2400" dirty="0">
              <a:ea typeface="Calibri" panose="020F0502020204030204" pitchFamily="34" charset="0"/>
              <a:cs typeface="Times New Roman" panose="02020603050405020304" pitchFamily="18" charset="0"/>
            </a:endParaRPr>
          </a:p>
          <a:p>
            <a:pPr>
              <a:lnSpc>
                <a:spcPct val="107000"/>
              </a:lnSpc>
              <a:spcAft>
                <a:spcPts val="800"/>
              </a:spcAft>
            </a:pPr>
            <a:r>
              <a:rPr lang="en-US" sz="2000" dirty="0" err="1">
                <a:solidFill>
                  <a:schemeClr val="tx1"/>
                </a:solidFill>
                <a:ea typeface="Calibri" panose="020F0502020204030204" pitchFamily="34" charset="0"/>
                <a:cs typeface="Times New Roman" panose="02020603050405020304" pitchFamily="18" charset="0"/>
              </a:rPr>
              <a:t>Österreichische</a:t>
            </a:r>
            <a:r>
              <a:rPr lang="en-US" sz="2000" dirty="0">
                <a:solidFill>
                  <a:schemeClr val="tx1"/>
                </a:solidFill>
                <a:ea typeface="Calibri" panose="020F0502020204030204" pitchFamily="34" charset="0"/>
                <a:cs typeface="Times New Roman" panose="02020603050405020304" pitchFamily="18" charset="0"/>
              </a:rPr>
              <a:t> </a:t>
            </a:r>
            <a:r>
              <a:rPr lang="en-US" sz="2000" dirty="0" err="1">
                <a:solidFill>
                  <a:schemeClr val="tx1"/>
                </a:solidFill>
                <a:ea typeface="Calibri" panose="020F0502020204030204" pitchFamily="34" charset="0"/>
                <a:cs typeface="Times New Roman" panose="02020603050405020304" pitchFamily="18" charset="0"/>
              </a:rPr>
              <a:t>Mediathek</a:t>
            </a:r>
            <a:r>
              <a:rPr lang="en-US" sz="2000" dirty="0">
                <a:solidFill>
                  <a:schemeClr val="tx1"/>
                </a:solidFill>
                <a:ea typeface="Calibri" panose="020F0502020204030204" pitchFamily="34" charset="0"/>
                <a:cs typeface="Times New Roman" panose="02020603050405020304" pitchFamily="18" charset="0"/>
              </a:rPr>
              <a:t> [Austria's national audio/video archive]</a:t>
            </a:r>
          </a:p>
          <a:p>
            <a:pPr>
              <a:lnSpc>
                <a:spcPct val="107000"/>
              </a:lnSpc>
              <a:spcAft>
                <a:spcPts val="800"/>
              </a:spcAft>
            </a:pPr>
            <a:r>
              <a:rPr lang="en-US" sz="2000" dirty="0">
                <a:solidFill>
                  <a:schemeClr val="tx1"/>
                </a:solidFill>
                <a:ea typeface="Calibri" panose="020F0502020204030204" pitchFamily="34" charset="0"/>
                <a:cs typeface="Times New Roman" panose="02020603050405020304" pitchFamily="18" charset="0"/>
              </a:rPr>
              <a:t>Indiana University [USA]</a:t>
            </a:r>
          </a:p>
          <a:p>
            <a:pPr>
              <a:lnSpc>
                <a:spcPct val="107000"/>
              </a:lnSpc>
              <a:spcAft>
                <a:spcPts val="800"/>
              </a:spcAft>
            </a:pPr>
            <a:r>
              <a:rPr lang="en-US" sz="2000" dirty="0">
                <a:solidFill>
                  <a:schemeClr val="tx1"/>
                </a:solidFill>
                <a:ea typeface="Calibri" panose="020F0502020204030204" pitchFamily="34" charset="0"/>
                <a:cs typeface="Times New Roman" panose="02020603050405020304" pitchFamily="18" charset="0"/>
              </a:rPr>
              <a:t>Notre Dame Archives [USA]</a:t>
            </a:r>
          </a:p>
          <a:p>
            <a:pPr>
              <a:lnSpc>
                <a:spcPct val="107000"/>
              </a:lnSpc>
              <a:spcAft>
                <a:spcPts val="800"/>
              </a:spcAft>
            </a:pPr>
            <a:r>
              <a:rPr lang="en-US" sz="2000" dirty="0">
                <a:solidFill>
                  <a:schemeClr val="tx1"/>
                </a:solidFill>
                <a:ea typeface="Calibri" panose="020F0502020204030204" pitchFamily="34" charset="0"/>
                <a:cs typeface="Times New Roman" panose="02020603050405020304" pitchFamily="18" charset="0"/>
              </a:rPr>
              <a:t>New York Public Library [USA]</a:t>
            </a:r>
          </a:p>
          <a:p>
            <a:pPr>
              <a:lnSpc>
                <a:spcPct val="107000"/>
              </a:lnSpc>
              <a:spcAft>
                <a:spcPts val="800"/>
              </a:spcAft>
            </a:pPr>
            <a:r>
              <a:rPr lang="en-US" sz="2000" dirty="0">
                <a:solidFill>
                  <a:schemeClr val="tx1"/>
                </a:solidFill>
                <a:ea typeface="Calibri" panose="020F0502020204030204" pitchFamily="34" charset="0"/>
                <a:cs typeface="Times New Roman" panose="02020603050405020304" pitchFamily="18" charset="0"/>
              </a:rPr>
              <a:t>The National Archives [United Kingdom</a:t>
            </a:r>
            <a:r>
              <a:rPr lang="en-US" sz="2000" dirty="0" smtClean="0">
                <a:solidFill>
                  <a:schemeClr val="tx1"/>
                </a:solidFill>
                <a:ea typeface="Calibri" panose="020F0502020204030204" pitchFamily="34" charset="0"/>
                <a:cs typeface="Times New Roman" panose="02020603050405020304" pitchFamily="18" charset="0"/>
              </a:rPr>
              <a:t>]</a:t>
            </a:r>
            <a:endParaRPr lang="en-US" sz="2000" dirty="0">
              <a:solidFill>
                <a:schemeClr val="tx1"/>
              </a:solidFill>
              <a:ea typeface="Calibri" panose="020F0502020204030204" pitchFamily="34" charset="0"/>
              <a:cs typeface="Times New Roman" panose="02020603050405020304" pitchFamily="18" charset="0"/>
            </a:endParaRPr>
          </a:p>
        </p:txBody>
      </p:sp>
      <p:sp>
        <p:nvSpPr>
          <p:cNvPr id="6" name="Rectangle 5"/>
          <p:cNvSpPr/>
          <p:nvPr/>
        </p:nvSpPr>
        <p:spPr>
          <a:xfrm>
            <a:off x="9448800" y="15029603"/>
            <a:ext cx="8458200" cy="294870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dirty="0" smtClean="0">
                <a:solidFill>
                  <a:schemeClr val="bg1"/>
                </a:solidFill>
                <a:ea typeface="Calibri" panose="020F0502020204030204" pitchFamily="34" charset="0"/>
                <a:cs typeface="Times New Roman" panose="02020603050405020304" pitchFamily="18" charset="0"/>
              </a:rPr>
              <a:t>Links:</a:t>
            </a:r>
            <a:endParaRPr lang="en-US" sz="2400" dirty="0" smtClean="0">
              <a:solidFill>
                <a:schemeClr val="bg1"/>
              </a:solidFill>
              <a:ea typeface="Calibri" panose="020F0502020204030204" pitchFamily="34" charset="0"/>
              <a:cs typeface="Times New Roman" panose="02020603050405020304" pitchFamily="18" charset="0"/>
              <a:hlinkClick r:id="rId3"/>
            </a:endParaRPr>
          </a:p>
          <a:p>
            <a:pPr>
              <a:lnSpc>
                <a:spcPct val="107000"/>
              </a:lnSpc>
              <a:spcAft>
                <a:spcPts val="800"/>
              </a:spcAft>
            </a:pPr>
            <a:r>
              <a:rPr lang="en-US" sz="2000" u="sng" dirty="0" smtClean="0">
                <a:solidFill>
                  <a:schemeClr val="tx1"/>
                </a:solidFill>
                <a:ea typeface="Calibri" panose="020F0502020204030204" pitchFamily="34" charset="0"/>
                <a:cs typeface="Times New Roman" panose="02020603050405020304" pitchFamily="18" charset="0"/>
                <a:hlinkClick r:id="rId3"/>
              </a:rPr>
              <a:t>https</a:t>
            </a:r>
            <a:r>
              <a:rPr lang="en-US" sz="2000" u="sng" dirty="0">
                <a:solidFill>
                  <a:schemeClr val="tx1"/>
                </a:solidFill>
                <a:ea typeface="Calibri" panose="020F0502020204030204" pitchFamily="34" charset="0"/>
                <a:cs typeface="Times New Roman" panose="02020603050405020304" pitchFamily="18" charset="0"/>
                <a:hlinkClick r:id="rId3"/>
              </a:rPr>
              <a:t>://en.wikipedia.org/wiki/FFV1</a:t>
            </a:r>
            <a:endParaRPr lang="en-US" sz="2000" dirty="0">
              <a:solidFill>
                <a:schemeClr val="tx1"/>
              </a:solidFill>
              <a:ea typeface="Calibri" panose="020F0502020204030204" pitchFamily="34" charset="0"/>
              <a:cs typeface="Times New Roman" panose="02020603050405020304" pitchFamily="18" charset="0"/>
            </a:endParaRPr>
          </a:p>
          <a:p>
            <a:pPr>
              <a:lnSpc>
                <a:spcPct val="107000"/>
              </a:lnSpc>
              <a:spcAft>
                <a:spcPts val="800"/>
              </a:spcAft>
            </a:pPr>
            <a:r>
              <a:rPr lang="en-US" sz="2000" u="sng" dirty="0">
                <a:solidFill>
                  <a:schemeClr val="tx1"/>
                </a:solidFill>
                <a:ea typeface="Calibri" panose="020F0502020204030204" pitchFamily="34" charset="0"/>
                <a:cs typeface="Times New Roman" panose="02020603050405020304" pitchFamily="18" charset="0"/>
                <a:hlinkClick r:id="rId4"/>
              </a:rPr>
              <a:t>http://www.av-rd.com/index.html</a:t>
            </a:r>
            <a:endParaRPr lang="en-US" sz="2000" dirty="0">
              <a:solidFill>
                <a:schemeClr val="tx1"/>
              </a:solidFill>
              <a:ea typeface="Calibri" panose="020F0502020204030204" pitchFamily="34" charset="0"/>
              <a:cs typeface="Times New Roman" panose="02020603050405020304" pitchFamily="18" charset="0"/>
            </a:endParaRPr>
          </a:p>
          <a:p>
            <a:pPr>
              <a:lnSpc>
                <a:spcPct val="107000"/>
              </a:lnSpc>
              <a:spcAft>
                <a:spcPts val="800"/>
              </a:spcAft>
            </a:pPr>
            <a:r>
              <a:rPr lang="en-US" sz="2000" u="sng" dirty="0">
                <a:solidFill>
                  <a:schemeClr val="tx1"/>
                </a:solidFill>
                <a:ea typeface="Calibri" panose="020F0502020204030204" pitchFamily="34" charset="0"/>
                <a:cs typeface="Times New Roman" panose="02020603050405020304" pitchFamily="18" charset="0"/>
                <a:hlinkClick r:id="rId5"/>
              </a:rPr>
              <a:t>http://virtualdub2.com/</a:t>
            </a:r>
            <a:endParaRPr lang="en-US" sz="2000" dirty="0">
              <a:solidFill>
                <a:schemeClr val="tx1"/>
              </a:solidFill>
              <a:ea typeface="Calibri" panose="020F0502020204030204" pitchFamily="34" charset="0"/>
              <a:cs typeface="Times New Roman" panose="02020603050405020304" pitchFamily="18" charset="0"/>
            </a:endParaRPr>
          </a:p>
          <a:p>
            <a:pPr>
              <a:lnSpc>
                <a:spcPct val="107000"/>
              </a:lnSpc>
              <a:spcAft>
                <a:spcPts val="800"/>
              </a:spcAft>
            </a:pPr>
            <a:r>
              <a:rPr lang="en-US" sz="2000" u="sng" dirty="0">
                <a:solidFill>
                  <a:schemeClr val="tx1"/>
                </a:solidFill>
                <a:ea typeface="Calibri" panose="020F0502020204030204" pitchFamily="34" charset="0"/>
                <a:cs typeface="Times New Roman" panose="02020603050405020304" pitchFamily="18" charset="0"/>
                <a:hlinkClick r:id="rId6"/>
              </a:rPr>
              <a:t>https://www.mediathek.at/digitalisierung/dva-profession-dt/</a:t>
            </a:r>
            <a:endParaRPr lang="en-US" sz="2000" dirty="0">
              <a:solidFill>
                <a:schemeClr val="tx1"/>
              </a:solidFill>
              <a:ea typeface="Calibri" panose="020F0502020204030204" pitchFamily="34" charset="0"/>
              <a:cs typeface="Times New Roman" panose="02020603050405020304" pitchFamily="18" charset="0"/>
            </a:endParaRPr>
          </a:p>
          <a:p>
            <a:pPr>
              <a:lnSpc>
                <a:spcPct val="107000"/>
              </a:lnSpc>
              <a:spcAft>
                <a:spcPts val="800"/>
              </a:spcAft>
            </a:pPr>
            <a:r>
              <a:rPr lang="en-US" sz="2000" u="sng" dirty="0" smtClean="0">
                <a:solidFill>
                  <a:schemeClr val="tx1"/>
                </a:solidFill>
                <a:ea typeface="Calibri" panose="020F0502020204030204" pitchFamily="34" charset="0"/>
                <a:cs typeface="Times New Roman" panose="02020603050405020304" pitchFamily="18" charset="0"/>
                <a:hlinkClick r:id="rId7"/>
              </a:rPr>
              <a:t>http</a:t>
            </a:r>
            <a:r>
              <a:rPr lang="en-US" sz="2000" u="sng" dirty="0">
                <a:solidFill>
                  <a:schemeClr val="tx1"/>
                </a:solidFill>
                <a:ea typeface="Calibri" panose="020F0502020204030204" pitchFamily="34" charset="0"/>
                <a:cs typeface="Times New Roman" panose="02020603050405020304" pitchFamily="18" charset="0"/>
                <a:hlinkClick r:id="rId7"/>
              </a:rPr>
              <a:t>://www.noa-archive.com/</a:t>
            </a:r>
            <a:endParaRPr lang="en-US" sz="2000" dirty="0">
              <a:solidFill>
                <a:schemeClr val="tx1"/>
              </a:solidFill>
              <a:effectLst/>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SU Poster">
      <a:dk1>
        <a:srgbClr val="000000"/>
      </a:dk1>
      <a:lt1>
        <a:sysClr val="window" lastClr="FFFFFF"/>
      </a:lt1>
      <a:dk2>
        <a:srgbClr val="1F497D"/>
      </a:dk2>
      <a:lt2>
        <a:srgbClr val="EEECE1"/>
      </a:lt2>
      <a:accent1>
        <a:srgbClr val="540115"/>
      </a:accent1>
      <a:accent2>
        <a:srgbClr val="CDC092"/>
      </a:accent2>
      <a:accent3>
        <a:srgbClr val="2B0007"/>
      </a:accent3>
      <a:accent4>
        <a:srgbClr val="A71930"/>
      </a:accent4>
      <a:accent5>
        <a:srgbClr val="728574"/>
      </a:accent5>
      <a:accent6>
        <a:srgbClr val="86AECA"/>
      </a:accent6>
      <a:hlink>
        <a:srgbClr val="A6A2C6"/>
      </a:hlink>
      <a:folHlink>
        <a:srgbClr val="EFE8BB"/>
      </a:folHlink>
    </a:clrScheme>
    <a:fontScheme name="Posters">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1811</TotalTime>
  <Words>724</Words>
  <Application>Microsoft Office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studio1</dc:creator>
  <cp:lastModifiedBy>Erik Dix</cp:lastModifiedBy>
  <cp:revision>103</cp:revision>
  <dcterms:created xsi:type="dcterms:W3CDTF">2009-09-25T21:08:34Z</dcterms:created>
  <dcterms:modified xsi:type="dcterms:W3CDTF">2018-11-20T15:23:12Z</dcterms:modified>
</cp:coreProperties>
</file>